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49" r:id="rId1"/>
    <p:sldMasterId id="2147483776" r:id="rId2"/>
  </p:sldMasterIdLst>
  <p:notesMasterIdLst>
    <p:notesMasterId r:id="rId18"/>
  </p:notesMasterIdLst>
  <p:sldIdLst>
    <p:sldId id="302" r:id="rId3"/>
    <p:sldId id="296" r:id="rId4"/>
    <p:sldId id="299" r:id="rId5"/>
    <p:sldId id="297" r:id="rId6"/>
    <p:sldId id="266" r:id="rId7"/>
    <p:sldId id="268" r:id="rId8"/>
    <p:sldId id="292" r:id="rId9"/>
    <p:sldId id="269" r:id="rId10"/>
    <p:sldId id="286" r:id="rId11"/>
    <p:sldId id="284" r:id="rId12"/>
    <p:sldId id="288" r:id="rId13"/>
    <p:sldId id="285" r:id="rId14"/>
    <p:sldId id="258" r:id="rId15"/>
    <p:sldId id="300" r:id="rId16"/>
    <p:sldId id="301" r:id="rId17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Noto Sans Black" panose="020B0A02040504020204" pitchFamily="34" charset="0"/>
      <p:bold r:id="rId20"/>
      <p:boldItalic r:id="rId21"/>
    </p:embeddedFont>
    <p:embeddedFont>
      <p:font typeface="Noto Sans Medium" panose="020B060204050402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AbWbjb6EVK5AIWRQYVRQRA==" hashData="bnY4vYp9r9vZpguYXIMSQqmDGf66BOpK69JRKGsn6gMeHzRWV4z2AtAhvT+suH80iF9lvkM+UBXsmyLW0p+3AQ=="/>
  <p:extLst>
    <p:ext uri="{521415D9-36F7-43E2-AB2F-B90AF26B5E84}">
      <p14:sectionLst xmlns:p14="http://schemas.microsoft.com/office/powerpoint/2010/main">
        <p14:section name="Intro" id="{D4D1476A-6DB5-44FC-B9F6-CD7307A857C1}">
          <p14:sldIdLst>
            <p14:sldId id="302"/>
          </p14:sldIdLst>
        </p14:section>
        <p14:section name="1st Outline" id="{5464D75B-AF91-4FFB-AE1A-4B15580D369C}">
          <p14:sldIdLst>
            <p14:sldId id="296"/>
            <p14:sldId id="299"/>
            <p14:sldId id="297"/>
          </p14:sldIdLst>
        </p14:section>
        <p14:section name="2nd Outline" id="{7F498BC7-1D6A-4D09-B110-BA3CC38CA72F}">
          <p14:sldIdLst>
            <p14:sldId id="266"/>
            <p14:sldId id="268"/>
          </p14:sldIdLst>
        </p14:section>
        <p14:section name="3rd Outline" id="{A235ABB5-763D-4E9B-9A45-FE64025F8AB1}">
          <p14:sldIdLst>
            <p14:sldId id="292"/>
            <p14:sldId id="269"/>
            <p14:sldId id="286"/>
          </p14:sldIdLst>
        </p14:section>
        <p14:section name="4th Outline" id="{CFF011BE-AC6C-48B5-8C55-FA4FADB0A913}">
          <p14:sldIdLst>
            <p14:sldId id="284"/>
            <p14:sldId id="288"/>
            <p14:sldId id="285"/>
          </p14:sldIdLst>
        </p14:section>
        <p14:section name="Summary" id="{575256BA-4885-4D5A-A6D7-E628F2E57FE0}">
          <p14:sldIdLst>
            <p14:sldId id="258"/>
          </p14:sldIdLst>
        </p14:section>
        <p14:section name="..." id="{571E45F6-7FC1-4E92-9B0B-53D37469EAC0}">
          <p14:sldIdLst>
            <p14:sldId id="300"/>
          </p14:sldIdLst>
        </p14:section>
        <p14:section name="..." id="{AC70F892-54C3-443E-9983-AC0748F34937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43C"/>
    <a:srgbClr val="0000FF"/>
    <a:srgbClr val="F08080"/>
    <a:srgbClr val="4682B4"/>
    <a:srgbClr val="666666"/>
    <a:srgbClr val="FF00FF"/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86574" autoAdjust="0"/>
  </p:normalViewPr>
  <p:slideViewPr>
    <p:cSldViewPr snapToGrid="0">
      <p:cViewPr varScale="1">
        <p:scale>
          <a:sx n="99" d="100"/>
          <a:sy n="99" d="100"/>
        </p:scale>
        <p:origin x="2028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1T08:07:18.47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577 556,'-74'-71,"146"119,-131-88,53 68,7-28,-1 1,1-1,-1 1,1-1,-1 1,0-1,1 1,-1-1,0 1,1-1,-1 1,0-1,1 1,-1-1,0 1,0 0,0-1,0 1,0 0,0-1,0 1,0-1,0 1,0 0,0-1,0 1,0-1,0 1,0 0,-1-1,1 1,0-1,0 1,-1 0,1-1,0 1,-1-1,1 1,-1-1,1 0,-1 1,1-1,-1 1,1-1,-1 0,1 1,-1-1,1 0,-1 0,1 1,-1-1,0 0,1 0,-1 0,0 0,1 0,-1 0,1 0,-1 0,0 0,1 0,-1 0,0 0,1 0,-1-1,-13-9,-3-2,35 46,-18-34,1 0,0 0,0 0,0 0,-1-1,1 1,0 0,0 0,0-1,-1 1,1 0,0-1,-1 1,1-1,0 1,-1-1,1 1,-1-1,1 1,0-1,-1 1,1-1,-1 0,0 1,1-1,-1 0,0 0,1 1,-1-1,0 0,0 0,1 0,-1 1,0-1,0 0,0 0,0 0,0 1,0-1,0 0,-1 0,1 1,0-1,0 0,-1 0,1 0,0 1,-1 0,1 0,-1 1,1-1,-1 0,1 1,-1-1,1 1,0-1,-1 0,1 1,0-1,-1 1,1-1,0 1,-1-1,1 1,0 0,0-1,0 1,0-1,0 1,-1-1,1 1,0 0,0-1,0 1,1-1,-1 1,0 0,0-1,0 1,0-1,0 1,1-1,-1 1,0-1,1 1,-1-1,0 1,1-1,-1 1,0-1,1 1,-1-1,1 0,-1 1,1-1,-1 0,-56-11,27 3,28 22,4-5,-29 1,26-9,0-1,0 1,0-1,-1 1,1-1,0 1,0-1,0 1,0-1,0 1,0-1,0 1,0 0,0-1,0 1,0-1,0 1,0-1,0 1,1-1,-1 1,0-1,0 1,0-1,1 1,-1-1,0 0,1 1,-1-1,0 1,1-1,-1 0,1 1,-1-1,1 0,-1 0,1 1,-1-1,1 0,-1 0,1 0,-1 1,1-1,-1 0,1 0,-1 0,1 0,-1 0,1 0,-1 0,1 0,-1 0,1 0,-1-1,1 1,-1 0,1 0,-1 0,1-1,-1 1,1 0,-1 0,1-1,-1 1,1-1,12 0,-13 2,-1 0,0 0,1 0,-1-1,1 1,0 0,-1 0,1 0,0 0,0 0,-1 0,1 0,0 0,0 0,0 0,0 0,0 0,1 0,-1 0,0 0,0 0,1 0,-1 0,0 0,1 0,-1 0,1-1,-1 1,1 0,-1 0,1 0,0-1,-1 1,1 0,0-1,0 1,0-1,-1 1,1-1,0 1,0-1,0 1,0-1,0 0,0 1,0-1,0 0,0 0,0 0,0 0,0 0,0 0,0 0,0 0,0 0,0-1,0 1,0 0,0 0,0-1,-1 1,1-1,0 1,0-1,0 1,0-1,-1 0,2 0,-11 6,18-16,21-15,124-45,-210 14,55 55,0 1,0 0,0 0,0 0,-1 0,1 0,0 1,0-1,-1 0,1 0,0 1,-1-1,1 1,-1-1,1 1,-1 0,1-1,-1 1,1 0,-1 0,1 0,-1 0,1 0,-1 0,1 1,-1-1,1 0,-1 1,1 0,0-1,-1 1,1-1,0 1,-1 0,1 0,0 0,0 0,0 0,1-1,1 0,0-1,-1 1,1 0,0 0,0 0,-1 0,1 0,0 0,-1 0,1 0,0 0,0 0,-1 0,1 1,0-1,-1 0,1 0,0 1,-1-1,1 1,-1-1,1 0,0 1,-1-1,1 1,-1-1,1 1,-1-1,0 1,1 0,-1-1,0 1,1-1,-1 1,0 0,1 0,-1-1,0 1,0 0,0-1,0 1,0 0,0-1,0 1,0 0,0 0,0-1,0 1,0 0,-1-1,1 1,0 0,0-1,-1 1,1 0,0-1,-1 1,1-1,-1 1,1-1,-1 1,1-1,-1 1,1-1,-1 1,45-65,21 53,-40-33,-25 44,0 1,0-1,0 1,0-1,1 1,-1-1,0 0,0 1,0-1,0 1,1-1,-1 1,0-1,0 1,1-1,-1 0,0 1,1-1,-1 0,1 1,-1-1,0 0,1 1,-1-1,1 0,-1 0,1 0,-1 1,1-1,-1 0,1 0,-1 0,1 0,-1 0,1 0,-1 0,1 0,-1 0,1 0,-1 0,1 0,-1 0,0-1,1 1,-1 0,1 0,-1 0,1-1,-1 1,1 0,-1-1,0 1,1 0,-1-1,0 1,1 0,-1-1,0 1,1-1,1 47,-3-43,0 0,0-1,0 1,-1 0,0-1,1 1,-1-1,0 0,0 0,0 0,0 0,-1 0,1 0,0 0,-1-1,0 1,1-1,-1 0,0 1,1-1,-1-1,0 1,0 0,0-1,0 1,0-1,0 0,0 0,0 0,0 0,0-1,0 1,0-1,0 0,1 0,-1 0,0 0,0 0,1 0,-1-1,1 0,-2 0,4-2,0 1,0-1,0 1,1 0,-1-1,1 1,0 0,0-1,0 1,1 0,-1 0,1 0,-1 0,1 0,0 1,0-1,1 0,-1 1,0-1,1 1,-1 0,1 0,0 0,0 0,0 1,0-1,0 1,0-1,0 1,1 0,-1 0,0 1,1-1,2 1,-4 0,0 1,0-1,0 1,0 0,0 0,0 0,0 0,0 0,0 1,0-1,0 1,-1-1,1 1,-1-1,1 1,-1 0,0 0,0 0,0 0,0 0,0 0,0 0,0 0,0 0,-1 0,1 0,-1 1,0-1,0 0,0 0,0 0,0 1,0-1,0 0,-1 0,1 1,-1-1,1 0,-1 0,0 0,0 0,-1 1,1-2,0 0,1-1,-1 1,0-1,0 0,0 1,0-1,1 0,-1 0,0 1,0-1,0 0,0 0,0 0,0 0,0 0,0 0,0 0,0 0,1-1,-1 1,0 0,0-1,0 1,0 0,0-1,1 1,-1-1,0 1,0-1,1 1,-1-1,0 0,1 1,-1-1,1 0,-1 0,1 1,-1-1,1 0,-1 0,1 0,0 0,-1 1,1-1,0 0,0 0,0 0,0 0,0 0,0 0,0 0,0 0,0 0,0 1,0-1,1 0,-1 0,0 0,0 0,0-1,-1 1,1 0,0-1,0 1,0 0,0-1,0 1,1 0,-1 0,0-1,0 1,1 0,-1-1,1 1,-1 0,1 0,0 0,-1 0,1 0,0 0,0 0,0 0,0 0,0 0,0 0,0 0,0 0,0 1,0-1,0 0,1 1,-1-1,0 1,0 0,1-1,-1 1,0 0,1 0,-1 0,0-1,0 1,1 1,-1-1,0 0,1 0,-1 3,-1 1,0-1,0 0,0 0,-1 0,1 1,-1-1,0 0,0 0,0 0,0 0,0 0,-1 0,1-1,-1 1,0 0,1-1,-1 1,-1-1,1 0,0 1,-1-1,1 0,-1 0,1-1,-1 1,0-1,0 1,0-1,-2 1,3-1,2-1,3-2,0 0,-1 1,1-1,0 1,0-1,-1 1,1 0,0 0,0 1,1-1,-1 1,0-1,0 1,0 0,0 0,0 0,0 1,0-1,0 1,0-1,0 1,0 0,0 0,0 1,0-1,0 1,-1-1,1 1,0 0,0 0,-3-2,0-1,0 0,0 1,0-1,0 1,-1-1,1 0,0 1,0-1,0 1,-1-1,1 0,0 1,0-1,-1 1,1-1,-1 1,1-1,0 1,-1 0,1-1,-1 1,1-1,-1 1,1 0,-1-1,1 1,-1 0,0 0,1-1,-1 1,1 0,-1 0,0 0,1 0,-1 0,0 0,1 0,-1 0,1 0,-1 0,0 0,1 0,-1 0,1 1,-1-1,0 0,1 0,-1 1,1-1,-1 0,1 1,-1-1,1 0,-1 1,1-1,-1 1,1-1,0 1,-1-1,1 1,0-1,-1 1,1 0,0-1,0 1,4-10,0-1,1 1,0 1,1-1,0 1,0 0,1 0,0 0,1 1,-1 1,1-1,0 1,1 0,0 1,0 0,0 0,0 1,1 0,-1 1,1 0,0 1,8-2,67-13,-117 49,20-24,0 0,0-1,-1-1,1 0,-1 0,-1-1,1-1,-1 0,0-1,1-1,-1 0,-1 0,1-2,0 0,-3 0,16-2,-1 1,1-1,0 1,0-1,0 1,0-1,0 1,0-1,1 0,-1 0,1 1,-1-1,1 0,0 0,-1 0,1 0,0 1,0-1,0 0,0 0,1 0,-1 0,1 0,-1 1,1-1,-1 0,1 0,0 1,0-1,0 0,0 1,0-1,0 1,0 0,0-1,1 1,-1 0,1-1,-1 1,1 0,-1 0,1 0,0 1,1-2,127-30,-159 72,18-30,-2 0,1-1,-1 0,-1-1,0 0,0-1,0-1,-1 0,1-1,-15 3,28-9,0 0,0 0,0-1,0 1,0 0,1 0,-1 0,0-1,1 1,-1 0,1-1,-1 1,1-1,0 1,0 0,-1-1,1 1,0-1,0 1,1 0,-1-1,0 1,0-1,1 1,-1-1,0 1,1 0,0 0,-1-1,1 1,0 0,-1 0,1-1,0 1,0 0,0 0,0 0,0 0,0 0,1 1,-1-1,0 0,0 0,1 1,0-1,-5 51,1-44,0 0,0-1,-1 1,1-1,-1 1,-1-1,1 0,-1-1,0 1,0 0,0-1,0 0,-1 0,0 0,0-1,0 0,0 1,-2-1,19-30,139-92,-140 107,1 0,1 1,0 1,0 0,1 0,0 1,1 1,0 1,0 0,11-3,26-14,-109 60,-51 5,107-43,0 1,-1-1,1 1,0-1,0 1,0-1,0 0,1 0,-1 1,0-1,1 0,-1 0,1 0,-1 0,1 0,0 1,0-1,0 0,0 0,0 0,1 0,-1 0,0 0,1 0,-1 0,1 1,0-1,0 0,0 0,0 1,0-1,0 1,0-1,0 1,1-1,-1 1,0 0,1-1,-1 1,2 0,2-3,0 0,1 1,0 0,-1 0,1 1,0 0,1 0,-1 0,0 1,0 0,1 0,-1 0,1 1,-1 0,7 1,-13 1,0-1,0 1,0 0,0 0,-1 0,1 0,0 0,-1 0,0 0,1 0,-1-1,0 1,0 0,0 0,0-1,0 1,-1-1,1 1,0-1,-1 1,1-1,-1 0,1 0,-1 0,0 0,0 0,1 0,-1 0,0 0,-3 2,1 1,-1-1,0 0,0 0,0 0,0-1,-1 0,1 0,0 0,-1-1,0 1,1-1,-1-1,0 1,1-1,-1 0,0 0,0-1,1 0,-4 0,8-3,0 1,0-1,1 1,-1-1,1 0,0 1,-1-1,2 0,-1 1,0-1,1 1,0-1,-1 0,2 1,-1-1,0 1,1 0,-1-1,1 1,0 0,0 0,0 0,0 0,1 1,-1-1,1 1,1-2,1-1,0-1,1 1,0-1,0 1,0 1,1-1,0 1,0 1,0-1,0 1,0 0,1 1,-1 0,1 0,0 0,-1 1,1 0,0 1,0 0,0 0,0 0,0 1,-1 0,1 1,0 0,-1 0,1 1,-1-1,0 2,0-1,0 1,0 0,-1 0,1 1,-1 0,0 0,-1 1,1-1,-1 1,1 2,-5-7,-1 1,1-1,-1 1,1-1,-1 1,0-1,0 1,1-1,-1 1,0-1,0 1,-1 0,1-1,0 1,0-1,-1 1,1-1,-1 1,1-1,-1 0,0 1,0-1,1 0,-1 1,0-1,0 0,0 0,0 0,0 0,-1 0,1 0,0 0,0 0,-1 0,1 0,-1-1,1 1,0-1,-1 1,1-1,-1 1,1-1,-1 0,0 0,1 0,-1 0,1 0,-78 11,13-27,65 15,0 0,1 1,-1-1,0 0,0 0,0 0,0 0,1 0,-1 0,0 0,1 0,-1 0,1 0,-1 0,1 0,-1 0,1 0,0 0,-1 0,1-1,0 1,0 0,0 0,0 0,0-1,0 1,1 0,-1 0,0 0,0 0,1-1,-1 1,1 0,-1 0,1 0,0 0,-1 0,1 0,0 0,0 0,-1 1,1-1,0 0,0 0,0 1,0-1,0 0,0 1,0-1,0 1,0-1,1 1,0-2,2-1,-1-1,1 1,0 0,0 0,1 0,-1 0,1 1,-1 0,1 0,0 0,-1 0,1 1,0 0,0 0,0 0,0 0,1 1,-1 0,-4 2,0 1,0 0,0-1,0 1,-1 0,1 0,-1-1,1 1,-1 0,0 0,0 0,-1-1,1 1,-1 0,1 0,-1-1,0 1,0 0,0-1,0 1,0-1,-1 1,1-1,-1 0,1 1,-1-1,0 0,0 0,0 0,-1 0,3-1,0-1,-1 1,1 0,0-1,-1 1,1 0,-1-1,1 1,-1-1,1 1,-1 0,1-1,-1 1,0-1,1 0,-1 1,0-1,1 1,-1-1,0 0,1 0,-1 1,0-1,0 0,1 0,-1 0,0 0,0 0,0 0,1 0,-1 0,0 0,0 0,1 0,-1-1,0 1,0 0,1-1,-1 1,0 0,1-1,-1 1,0-1,1 1,-1-1,1 1,-1-1,1 1,-1-1,1 1,-1-1,1 0,0 1,-1-1,1 0,0 0,-1 1,1-1,0 0,0 0,0 1,0-1,0 0,0 0,0 1,0-1,0 0,0 0,19-55,-18 55,0 1,-1-1,1 1,0-1,-1 1,1-1,0 1,0 0,-1-1,1 1,0 0,0 0,0-1,0 1,-1 0,1 0,0 0,0 0,0 0,0 0,-1 0,1 1,0-1,0 0,0 0,-1 1,1-1,0 0,0 1,-1-1,1 1,0-1,-1 1,1-1,0 1,-1 0,1-1,-1 1,1-1,-1 1,1 0,-1 0,0-1,1 1,-1 0,0 0,1 0,-1-1,0 1,0 0,0 0,0 0,0 0,0-1,0 1,0 0,0 0,0 0,-1-1,1 1,0 0,0 0,-1 0,1-1,0 1,-1 0,0 0,-28 48,48-86,-19 38,0 0,0 0,0 0,1 0,-1 0,0 0,1 0,-1 0,1 0,-1-1,1 1,0 0,-1 0,1-1,0 1,-1 0,1-1,0 1,0-1,0 1,-1-1,1 1,0-1,0 1,0-1,0 0,0 0,0 1,0-1,0 0,0 0,0 0,0 0,0 0,0 0,0 0,0-1,0 1,0 0,0 0,-1-1,1 1,0-1,0 1,0-1,0 1,0-1,-1 1,1-1,0 0,-1 1,1-1,0 0,-1 0,1 1,-1-1,1 0,0-1,4-50,2 66,6-20,-11 2,-1 4,-1 0,0 1,1-1,-1 1,1-1,-1 0,1 1,-1-1,1 0,0 0,-1 1,1-1,-1 0,1 0,-1 0,1 0,0 0,-1 0,1 0,-1 0,1 0,0 0,-1 0,1 0,-1 0,1 0,0 0,-1-1,1 1,-1 0,1 0,-1-1,1 1,-1 0,1-1,-1 1,1-1,-1 1,1-1,-1 1,0-1,1 1,-1-1,0 1,0-1,1 1,-2-1,1 0,0 1,-1-1,1 1,0-1,-1 1,1-1,-1 1,1-1,-1 1,1 0,-1-1,1 1,-1 0,0-1,1 1,-1 0,1 0,-1-1,0 1,1 0,-1 0,0 0,1 0,-1 0,0 0,1 0,-1 0,0 0,1 0,-1 0,0 1,1-1,-1 0,1 0,-1 1,0-1,1 0,-1 1,1-1,-1 0,1 1,-1-1,1 1,-1-1,1 1,0-1,-1 1,1 0,0-1,-1 1,1-1,0 1,0 0,-1-1,1 1,0-1,0 1,0 0,0-1,0 1,0 0,0-1,0 1,0 0,0-1,0 1,1 0,-1 0,-30-38,104 30,-4 24,-119-23,29-12,33 35,-11-16,-1 1,1 0,-1 0,0 0,0 0,0 0,0 0,0 0,-1 0,1 0,-1 0,1 0,-1 1,0-1,1 0,-1 0,-1 0,1 1,0-1,0 0,-1 0,1 0,-1 1,0-1,1 0,-1 0,0 0,0 0,-1-1,1 1,0 0,-1 0,1-2,-1-1,1 0,0 0,-1 0,1 0,0 0,0 0,0 0,0 0,0-1,0 1,0 0,0-1,0 1,1 0,-1-1,1 1,-1-1,1 1,-1-1,1 1,0-1,0 1,0-1,0 0,0 1,0-1,0 1,0-1,1 1,-1-1,0 1,1-1,0 1,-1-1,1 1,0 0,-1-1,1 1,0 0,0-1,0 1,0 0,1 0,-1 0,0 0,0 0,1 0,-1 1,0-1,1 0,-1 0,1 1,-1-1,1 1,-1 0,1-1,-28 46,-18-22,40-20,4-3,0-1,0 1,0-1,0 1,-1-1,1 1,0-1,0 1,-1 0,1-1,0 1,-1-1,1 1,0 0,-1-1,1 1,-1 0,1-1,0 1,-1 0,1-1,-1 1,1 0,-1 0,1 0,-1 0,1-1,-1 1,1 0,-1 0,1 0,-1 0,1 0,-1 0,0 0,1 0,-1 1,1-1,-1 0,1 0,-1 0,1 0,-1 1,1-1,0 0,-1 1,1-1,-1 1,1-5,0 0,1 1,0-1,-1 1,1-1,0 1,1-1,-1 1,0 0,1 0,0 0,0-1,0 2,0-1,0 0,1 0,-1 1,1-1,0 1,0 0,0 0,0 0,0 0,0 0,0 1,0-1,1 1,-1 0,1 0,-1 0,1 1,-1-1,1 1,0 0,2 0,57 7,-64-5,-1 0,0 0,0 0,0 0,0-1,0 1,0-1,0 0,0 0,-1 1,1-1,0-1,-1 1,1 0,-1 0,1-1,-1 0,1 1,-1-1,0 0,1 0,-1-1,1 1,-1 0,1-1,-3 0,1 1,3 0,0 1,0 0,0 0,0-1,0 1,0-1,-1 1,1-1,0 1,0-1,-1 0,1 1,0-1,0 0,-1 0,1 0,0 0,-1 0,1-1,0 1,0 0,-1 0,1-1,0 1,0-1,-1 1,1-1,0 0,0 1,0-1,0 0,0 0,0 0,0 0,0 1,0-1,1-1,-1 1,0 0,1 0,-1 0,1 0,-1 0,1-1,-1 1,1 0,0 0,-1-1,1 1,0 0,0 0,0-1,0 1,0 0,0-1,1 1,-1 0,0 0,1-1,-1 1,1 0,-1 0,1 0,94-15,-94 17,0 0,-1 0,0 0,1 0,-1-1,1 1,-1 0,0 0,0 0,1 0,-1 0,0 0,0 0,0 0,0 0,0 0,0 0,0 0,-1-1,1 1,0 0,0 0,-1 0,1 0,-1 0,1 0,-1-1,1 1,-1 0,1 0,-1-1,0 1,1 0,-1-1,0 1,1-1,-1 1,0-1,0 1,0-1,0 1,0-1,1 0,-1 1,0-1,0 0,0 0,0 0,0 0,0 0,0 0,0 0,0 0,0 0,0 0,0 0,1-1,-1 1,-1-1,1 2,0-1,0 1,0-1,0 0,0 1,0-1,0 0,0 0,0 0,0 0,0 0,0 0,0 0,0 0,0 0,0 0,0-1,0 1,0 0,0-1,0 1,0-1,0 1,0-1,0 0,0 1,1-1,-1 0,0 1,0-1,1 0,-1 0,1 0,-1 0,0 0,1 1,0-1,-1 0,1 0,0 0,-1 0,1 0,0 0,0-1,0 1,0 0,0 0,43-29,-39 29,1 0,-1 1,0-1,1 1,-1 0,0 0,0 0,1 1,-1-1,0 1,1 0,-1 0,0 1,0-1,0 1,0 0,0 0,-1 0,1 0,-1 1,1 0,-57 1,53-4,1-1,0 1,-1-1,1 1,0-1,-1 1,1-1,-1 0,1 1,0-1,-1 0,0 1,1-1,-1 0,1 1,-1-1,0 0,0 0,1 0,-1 1,0-1,0 0,0 0,0 0,0 0,0 1,0-1,0 0,0 0,0 0,-1 1,1-1,0 0,-1 0,1 0,0 1,-1-1,1 0,-1 1,1-1,-1 0,1 1,-1-1,0 1,1-1,-1 1,0-1,105 12,-105-10,1 1,0-1,-1 0,1 1,-1-1,0 0,1 0,-1 0,0 1,0-1,0 0,0 0,1 0,-2 0,1 0,0 0,0-1,0 1,0 0,0 0,-1-1,1 1,0-1,-1 1,1-1,0 0,-1 1,1-1,0 0,-1 0,1 0,-1 0,1 0,0 0,-1 0,1-1,-1 1,1 0,0-1,-1 1,1-1,0 0,0 1,0-1,-1 0,1 0,0 0,0 1,0-1,0 0,0-1,0 1,0 0,0 0,1 0,-1 0,0 0,0 0,0 0,1 0,-1 0,0 0,1 0,-1 0,1-1,0 1,-1 0,1 0,0 0,0-1,0 1,0 0,0-1,0 1,0 0,0 0,0-1,0 1,1 0,-1 0,1 0,-1-1,1 1,-1 0,1 0,-1 0,1 0,0 0,0 0,0 0,0 0,-1 0,1 1,0-1,0 0,1 0,-1 1,0-1,0 1,0-1,0 1,0-1,1 1,-1 0,0 0,0-1,1 1,-1 0,0 0,0 0,1 0,-1 1,0-1,0 0,1 0,-1 1,0-1,0 1,0-1,0 1,1 0,16-5,-83-10,64 13,-1-1,0 1,0 0,0 0,0 0,0 0,-1 1,1-1,0 0,0 1,0 0,-1-1,1 1,0 0,-1 0,1 0,0 0,0 1,-1-1,1 1,0-1,0 1,0 0,0 0,0 0,0 0,0 0,0 0,-1 2,78 5,12-8,-93 0,-1 1,0 0,0 1,1 0,-1 0,1 0,-1 0,1 1,0 0,0 1,0-1,1 1,-1 0,1 0,0 1,0 0,-23 18,23-19</inkml:trace>
  <inkml:trace contextRef="#ctx0" brushRef="#br0" timeOffset="0.91">8 893,'-8'11,"12"-20,3-7,9-19,12 20,-22 56,10-85,-29 60,13-16,1 1,-1 0,0-1,0 1,0 0,0-1,0 1,0 0,-1 0,1-1,0 1,0-1,0 1,-1 0,1-1,0 1,-1 0,1-1,0 1,-1-1,1 1,-1-1,1 1,-1-1,1 1,-1-1,1 0,-1 1,1-1,-1 0,0 1,1-1,-1 0,0 0,1 1,-1-1,0 0,1 0,-1 0,0 0,1 0,-1 0,0 0,1 0,-1 0,0 0,1-1,-1 1,0 0,1 0,-1-1,0 1,1 0,-1-1,1 1,-1 0,1-1,-1 1,1-1,-1 1,1-1,-1 1,1-1,0 0,-1 0,1 2,0-1,-1 0,1 0,0 0,0 1,-1-1,1 0,0 0,0 0,-1 0,1 1,0-1,-1 0,1 0,0 0,0 0,-1 0,1 0,0 0,-1 0,1 0,0 0,-1 0,1 0,0 0,-1 0,1 0,0-1,1 17,18-80,-15 45,1 35,-5-16,1-1,-1 1,1 0,-1 0,1 0,0 0,-1-1,1 1,-1 0,1 0,-1 0,1 0,-1 0,1 0,0 0,-1 1,1-1,-1 0,1 0,-1 0,1 0,-1 1,1-1,-1 0,1 1,-1-1,1 0,-1 1,0-1,1 0,-1 1,1-1,-1 1,1-12,9-27,-7 66,-9 23,19-111,-6 163,13-197,-20 94,1 0,-1 0,0 0,1 0,-1 0,1 0,-1 0,0 0,1 0,-1 0,0 0,1 0,-1-1,1 1,-1 0,0 0,0 0,1-1,-1 1,0 0,1 0,-1-1,5 13,-5-38,-2 26,-23-46,60 160,-34-113,0-1,0 0,1 1,-1-1,0 0,0 0,0 0,1 0,-1 0,0 0,0 0,0-1,1 1,-1 0,0-1,0 1,0 0,0-1,0 0,0 1,0-1,0 0,0 1,0-1,0 0,0 0,0 0,-1 0,1 0,0 0,-1 0,1 0,0 0,-1 0,1 0,-1 0,0 0,1 0,-1-1,0 1,0 0,0 0,0 0,0-1,0 1,0 0,0 0,0 0,-1-1,1 1,0 0,-1 0,1 0,-1 0,1 0,-49-63,89 84,-40-20,0 0,-1-1,1 1,0 0,0-1,0 1,0 0,0-1,0 1,1 0,-1-1,0 1,0 0,0-1,0 1,0 0,0-1,0 1,1 0,-1-1,0 1,0 0,0 0,1-1,-1 1,0 0,1 0,-1 0,0-1,0 1,1 0,-1 0,0 0,1 0,-1 0,0-1,1 1,-1 0,0 0,1 0,-1 0,0 0,1 0,-1 0,-2-16,13-4,-1 52,-11 0,1-55,1 23,-1 0,1 1,-1-1,1 0,-1 1,1-1,-1 0,1 0,0 1,-1-1,1 0,0 0,-1 0,1 0,-1 0,1 0,0 0,-1 0,1 0,0 0,-1-1,1 1,-1 0,1 0,0-1,-1 1,1 0,-1 0,1-1,-1 1,1-1,-1 1,1 0,-1-1,1 0,-1 2,0-1,0 0,1 1,-1-1,0 1,0-1,0 1,0-1,1 1,-1-1,0 1,0-1,0 1,0-1,0 1,0-1,-1 1,1-1,0 0,0 1,0-1,0 1,0-1,-1 1,1-1,0 1,0-1,-1 0,1 1,0-1,-1 0,1 1,0-1,-1 0,1 1,-1-1,1 0,-1 0,1 1,0-1,-1 0,1 0,-1 0,1 0,-1 0,1 0,-1 1,1-1,-1 0,1 0,-1-1,1 1,-1 0,1 0,-1 0,1 0,-1 0,1 0,0-1,-1 1,1 0,-1 0,1-1,0 1,-1 0,1-1,-1 1,1 0,0-1,-1 1,-3-39,4 40,0 0,0 0,0 0,0 0,1 0,-1 0,0 0,1 0,-1 0,0 0,1 0,-1 0,1 0,-1 0,1 0,0 0,-1 0,1 0,0-1,0 1,0 0,0 0,-1-1,1 1,0-1,0 1,0-1,0 1,0-1,0 0,0 1,1-1,-1 0,0 0,0 0,0 0,0 0,0 0,0 0,0 0,0 0,0 0,1-1,-1 1,0 0,0-1,0 1,0-1,0 1,0-1,-1 1,1-1,0 0,0 0,0 1,-1-1,1 0,0 0,-1 0,1 0,0 0,-1 0,-6 22,-2 10,9-31,15-13,-14 10,0 0,0 0,0 0,0 0,0 0,-1 0,0 0,1 0,-1 0,0-1,-1 1,1 0,-1-1,1 1,-1-1,0 1,0-1,0 1,-1 0,1-1,-1 1,0-1,0 1,0 0,-1 0,1 0,-1 0,0-1,34 19,-20 0,-12-14,-9 3,2 21,14-33,8-14,-21-4,7 26,0 0,0 1,1-1,-1 0,0 0,0 0,1 0,-1 0,0 0,0 0,0 0,1-1,-1 1,0 0,0-1,0 1,0-1,1 1,-1-1,0 1,0-1,0 0,0 0,0 1,0-1,-1 0,1 0,0 0,0 0,-1 0,1 0,0 0,-1 0,1-1,-1 1,0 0,1 0,-1 0,0 0,0-1,1 1,-1 0,0 0,0-1,0 1,-1 0,1 0,0-1,0 1,-1 0,1 0,-1 0,1 0,-1 0,1-1,-1 1,0 0,1 0,-1 0,0 0,0 1,0-1,0 0,0 0,0 0,-1 0,49 41,-47-39,0-1,0 0,0 0,-1 1,1-1,0 0,0 1,0-1,0 0,0 1,0-1,0 0,-1 0,1 1,0-1,0 0,0 1,0-1,1 0,-1 1,0-1,0 0,0 1,0-1,0 0,0 1,0-1,0 0,1 0,-1 1,0-1,0 0,0 0,1 1,-1-1,0 0,0 0,1 1,-1-1,0 0,1 0,-1 0,-28 12,5 17,25-29</inkml:trace>
  <inkml:trace contextRef="#ctx0" brushRef="#br0" timeOffset="1.91">187 695,'78'-23,"-62"1,-14 18</inkml:trace>
  <inkml:trace contextRef="#ctx0" brushRef="#br0" timeOffset="2.9">392 681,'0'0</inkml:trace>
  <inkml:trace contextRef="#ctx0" brushRef="#br0" timeOffset="3.9">378 668,'0'0</inkml:trace>
  <inkml:trace contextRef="#ctx0" brushRef="#br0" timeOffset="4.91">385 668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2A309-723C-42E6-904E-107BDD8D84A8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EC7D0-F54E-48C8-B3DC-DA4E076C5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7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272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19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7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370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99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1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2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8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1840D-FF2E-4556-8127-4F41315F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94719"/>
            <a:ext cx="9144000" cy="2520000"/>
          </a:xfrm>
          <a:solidFill>
            <a:schemeClr val="accent1"/>
          </a:solidFill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50B92F-176C-4D24-A259-93A8ECB7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14719"/>
            <a:ext cx="9144000" cy="2160000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F182D9-B0B6-4584-B559-2B0A5301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Oct. 12--14, 2022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BCF8DA-0EA6-4DAE-BD4A-EEFA41DBD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EC3CC7-3DB9-4580-9342-7371F081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BE6424-E74C-4C07-9AD9-CB096CBD2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b="9502"/>
          <a:stretch/>
        </p:blipFill>
        <p:spPr>
          <a:xfrm>
            <a:off x="127778" y="5668963"/>
            <a:ext cx="1458580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CF096A-2621-4BBB-8161-D4C2DE81AF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22" y="566896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3E4B903A-B11D-4A2B-B35A-1EBB7E5E6BCD}"/>
              </a:ext>
            </a:extLst>
          </p:cNvPr>
          <p:cNvSpPr/>
          <p:nvPr userDrawn="1"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3A88A04-FA07-46BD-8964-24FC7B127D5C}"/>
              </a:ext>
            </a:extLst>
          </p:cNvPr>
          <p:cNvSpPr/>
          <p:nvPr userDrawn="1"/>
        </p:nvSpPr>
        <p:spPr>
          <a:xfrm>
            <a:off x="55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229D208-A9D6-4EDA-9FE5-0FA6D02A7590}"/>
              </a:ext>
            </a:extLst>
          </p:cNvPr>
          <p:cNvSpPr/>
          <p:nvPr userDrawn="1"/>
        </p:nvSpPr>
        <p:spPr>
          <a:xfrm>
            <a:off x="271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8949C9-9380-44D9-9F3B-F53FA66846EE}"/>
              </a:ext>
            </a:extLst>
          </p:cNvPr>
          <p:cNvSpPr/>
          <p:nvPr userDrawn="1"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D2D588-C94A-4E8B-8645-D27F934AEEA8}"/>
              </a:ext>
            </a:extLst>
          </p:cNvPr>
          <p:cNvSpPr/>
          <p:nvPr userDrawn="1"/>
        </p:nvSpPr>
        <p:spPr>
          <a:xfrm>
            <a:off x="847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D740760-7FDB-40C1-BB39-4177A388B5FD}"/>
              </a:ext>
            </a:extLst>
          </p:cNvPr>
          <p:cNvSpPr/>
          <p:nvPr userDrawn="1"/>
        </p:nvSpPr>
        <p:spPr>
          <a:xfrm rot="16200000">
            <a:off x="306000" y="774000"/>
            <a:ext cx="54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E64AF4B3-F66E-4D30-B806-B95ABCBCE24D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2" name="텍스트 개체 틀 2">
            <a:extLst>
              <a:ext uri="{FF2B5EF4-FFF2-40B4-BE49-F238E27FC236}">
                <a16:creationId xmlns:a16="http://schemas.microsoft.com/office/drawing/2014/main" id="{BAE5552A-C91E-453E-A9E9-751C7866EBA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F31AA6-1CD2-4B6F-8C55-5985203551C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Oct. 12--14, 2022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84B14-ECC2-451A-B262-791B24BE36B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1F5AF4-E390-491B-B0E3-4B934ED981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0CE4ED-5615-4DE2-B049-1CDFC192B76B}"/>
              </a:ext>
            </a:extLst>
          </p:cNvPr>
          <p:cNvSpPr txBox="1"/>
          <p:nvPr userDrawn="1"/>
        </p:nvSpPr>
        <p:spPr>
          <a:xfrm>
            <a:off x="79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Background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1F495E-6B03-41B8-ABCB-DAECD0FA8A46}"/>
              </a:ext>
            </a:extLst>
          </p:cNvPr>
          <p:cNvSpPr txBox="1"/>
          <p:nvPr userDrawn="1"/>
        </p:nvSpPr>
        <p:spPr>
          <a:xfrm>
            <a:off x="259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Data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1A25AE-2CB2-448B-AF1A-4C3DBBB05536}"/>
              </a:ext>
            </a:extLst>
          </p:cNvPr>
          <p:cNvSpPr txBox="1"/>
          <p:nvPr userDrawn="1"/>
        </p:nvSpPr>
        <p:spPr>
          <a:xfrm>
            <a:off x="439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Methods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6AA2BF-23FD-4CE4-9EC6-1A10FB22EC44}"/>
              </a:ext>
            </a:extLst>
          </p:cNvPr>
          <p:cNvSpPr txBox="1"/>
          <p:nvPr userDrawn="1"/>
        </p:nvSpPr>
        <p:spPr>
          <a:xfrm>
            <a:off x="655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Results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5E9872B-992F-4327-8D71-3327836339BE}"/>
              </a:ext>
            </a:extLst>
          </p:cNvPr>
          <p:cNvSpPr/>
          <p:nvPr userDrawn="1"/>
        </p:nvSpPr>
        <p:spPr>
          <a:xfrm>
            <a:off x="415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CAC77B0-527F-4A48-A0D9-DFEDB6EC552F}"/>
              </a:ext>
            </a:extLst>
          </p:cNvPr>
          <p:cNvSpPr/>
          <p:nvPr userDrawn="1"/>
        </p:nvSpPr>
        <p:spPr>
          <a:xfrm>
            <a:off x="631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CA49727-2E08-4FB6-B2A5-5476D715AE34}"/>
              </a:ext>
            </a:extLst>
          </p:cNvPr>
          <p:cNvSpPr/>
          <p:nvPr userDrawn="1"/>
        </p:nvSpPr>
        <p:spPr>
          <a:xfrm>
            <a:off x="612000" y="100800"/>
            <a:ext cx="7920000" cy="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6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1840D-FF2E-4556-8127-4F41315F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50B92F-176C-4D24-A259-93A8ECB7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7BD620-5699-4FF0-BDC9-705204BE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Oct. 12--14, 2022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882648-0A42-4FCA-8E86-0DD0606A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47053A-6710-4D79-8BCA-8C1BCEF9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5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A7F5461-4427-4238-914F-F63615FD6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60000"/>
            <a:ext cx="8280000" cy="36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23158-9FC2-4B2A-A256-FF2ED08E91B7}"/>
              </a:ext>
            </a:extLst>
          </p:cNvPr>
          <p:cNvSpPr/>
          <p:nvPr userDrawn="1"/>
        </p:nvSpPr>
        <p:spPr>
          <a:xfrm rot="16200000">
            <a:off x="306000" y="774000"/>
            <a:ext cx="54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D533AF6-69C3-481B-8C15-5923CDE2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2C912-2B1E-4704-9A30-4F8EA724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Oct. 12--14, 2022</a:t>
            </a:r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F2FE1-614D-468D-8952-14A34F3F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2CAE18-11F6-4816-881A-115AD40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7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180000" tIns="0" rIns="18000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ko-KR"/>
              <a:t>Oct. 12--14, 2022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3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180000" tIns="0" rIns="18000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36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Oct. 12--14, 2022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6A76C0-9F02-4077-8302-822988FEE7DC}"/>
              </a:ext>
            </a:extLst>
          </p:cNvPr>
          <p:cNvSpPr txBox="1"/>
          <p:nvPr/>
        </p:nvSpPr>
        <p:spPr>
          <a:xfrm>
            <a:off x="5267072" y="6095999"/>
            <a:ext cx="3444928" cy="3043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</a:rPr>
              <a:t>E-mail: kilho.baek@khu.ac.kr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69A5E9-06AB-45BC-8DF6-E96E0CE2132C}"/>
              </a:ext>
            </a:extLst>
          </p:cNvPr>
          <p:cNvSpPr/>
          <p:nvPr/>
        </p:nvSpPr>
        <p:spPr>
          <a:xfrm>
            <a:off x="55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A1C6EE-9E61-48A3-B9E6-23DA8477238B}"/>
              </a:ext>
            </a:extLst>
          </p:cNvPr>
          <p:cNvSpPr/>
          <p:nvPr/>
        </p:nvSpPr>
        <p:spPr>
          <a:xfrm>
            <a:off x="612000" y="100800"/>
            <a:ext cx="7920000" cy="540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250D565-1E12-4AFA-801D-4291314856D9}"/>
              </a:ext>
            </a:extLst>
          </p:cNvPr>
          <p:cNvSpPr/>
          <p:nvPr/>
        </p:nvSpPr>
        <p:spPr>
          <a:xfrm>
            <a:off x="271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0994AB-21D8-44E3-AFEC-8D6B677C93C9}"/>
              </a:ext>
            </a:extLst>
          </p:cNvPr>
          <p:cNvSpPr txBox="1"/>
          <p:nvPr/>
        </p:nvSpPr>
        <p:spPr>
          <a:xfrm>
            <a:off x="79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Background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1617EF-F8CD-45C1-BEBD-DE9E1176CE78}"/>
              </a:ext>
            </a:extLst>
          </p:cNvPr>
          <p:cNvSpPr txBox="1"/>
          <p:nvPr/>
        </p:nvSpPr>
        <p:spPr>
          <a:xfrm>
            <a:off x="259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Data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067CAE6-C8F6-43D8-8D72-FB1244E0CDA0}"/>
              </a:ext>
            </a:extLst>
          </p:cNvPr>
          <p:cNvSpPr/>
          <p:nvPr/>
        </p:nvSpPr>
        <p:spPr>
          <a:xfrm>
            <a:off x="415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FBE3AE5-7EF8-4268-886E-374FF6E087E3}"/>
              </a:ext>
            </a:extLst>
          </p:cNvPr>
          <p:cNvSpPr/>
          <p:nvPr/>
        </p:nvSpPr>
        <p:spPr>
          <a:xfrm>
            <a:off x="847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F82B70-4B62-40C9-8A0A-5EC87A47CE5F}"/>
              </a:ext>
            </a:extLst>
          </p:cNvPr>
          <p:cNvSpPr txBox="1"/>
          <p:nvPr/>
        </p:nvSpPr>
        <p:spPr>
          <a:xfrm>
            <a:off x="439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Methods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64CAC8-7868-4710-8BD3-358BEDB64887}"/>
              </a:ext>
            </a:extLst>
          </p:cNvPr>
          <p:cNvSpPr txBox="1"/>
          <p:nvPr/>
        </p:nvSpPr>
        <p:spPr>
          <a:xfrm>
            <a:off x="655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Results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72F1448-C724-44D7-807A-89F9C205631E}"/>
              </a:ext>
            </a:extLst>
          </p:cNvPr>
          <p:cNvSpPr/>
          <p:nvPr/>
        </p:nvSpPr>
        <p:spPr>
          <a:xfrm>
            <a:off x="631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0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0.png"/><Relationship Id="rId18" Type="http://schemas.openxmlformats.org/officeDocument/2006/relationships/image" Target="../media/image16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41.png"/><Relationship Id="rId5" Type="http://schemas.openxmlformats.org/officeDocument/2006/relationships/image" Target="../media/image12.jpg"/><Relationship Id="rId15" Type="http://schemas.openxmlformats.org/officeDocument/2006/relationships/image" Target="../media/image32.png"/><Relationship Id="rId10" Type="http://schemas.openxmlformats.org/officeDocument/2006/relationships/image" Target="../media/image13.png"/><Relationship Id="rId4" Type="http://schemas.openxmlformats.org/officeDocument/2006/relationships/image" Target="../media/image11.jp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1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29.jp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D29F315-A1C0-4451-8B6E-4D5B4583F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800" dirty="0"/>
              <a:t>A Study on Asymmetric Space Weathering</a:t>
            </a:r>
            <a:br>
              <a:rPr lang="en-US" altLang="ko-KR" sz="2800" dirty="0"/>
            </a:br>
            <a:r>
              <a:rPr lang="en-US" altLang="ko-KR" sz="2800" dirty="0"/>
              <a:t>with an Updated Lunar Crater List</a:t>
            </a:r>
            <a:endParaRPr lang="ko-KR" altLang="en-US" sz="2800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EFD2390-4580-4543-BF79-06F0FBC45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b="1" dirty="0"/>
              <a:t>Kilho Baek</a:t>
            </a:r>
            <a:r>
              <a:rPr lang="en-US" altLang="ko-KR" sz="1800" dirty="0"/>
              <a:t>¹, </a:t>
            </a:r>
            <a:r>
              <a:rPr lang="en-US" altLang="ko-KR" sz="1800" dirty="0" err="1"/>
              <a:t>Sungsoo</a:t>
            </a:r>
            <a:r>
              <a:rPr lang="en-US" altLang="ko-KR" sz="1800" dirty="0"/>
              <a:t> S. Kim¹, </a:t>
            </a:r>
            <a:r>
              <a:rPr lang="en-US" altLang="ko-KR" sz="1800" dirty="0" err="1"/>
              <a:t>Chae</a:t>
            </a:r>
            <a:r>
              <a:rPr lang="en-US" altLang="ko-KR" sz="1800" dirty="0"/>
              <a:t> Kyung Sim²</a:t>
            </a:r>
          </a:p>
          <a:p>
            <a:r>
              <a:rPr lang="en-US" altLang="ko-KR" sz="1200" dirty="0"/>
              <a:t>¹Kyung </a:t>
            </a:r>
            <a:r>
              <a:rPr lang="en-US" altLang="ko-KR" sz="1200" dirty="0" err="1"/>
              <a:t>Hee</a:t>
            </a:r>
            <a:r>
              <a:rPr lang="en-US" altLang="ko-KR" sz="1200" dirty="0"/>
              <a:t> University</a:t>
            </a:r>
          </a:p>
          <a:p>
            <a:r>
              <a:rPr lang="en-US" altLang="ko-KR" sz="1200" dirty="0"/>
              <a:t>²Korea Astronomy and Space Science Institute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49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7A602F6-C3FA-43BC-9431-BAEB591D86F6}"/>
              </a:ext>
            </a:extLst>
          </p:cNvPr>
          <p:cNvGrpSpPr/>
          <p:nvPr/>
        </p:nvGrpSpPr>
        <p:grpSpPr>
          <a:xfrm>
            <a:off x="7282697" y="4134313"/>
            <a:ext cx="720000" cy="1159888"/>
            <a:chOff x="7616800" y="3902499"/>
            <a:chExt cx="720000" cy="11598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8F9C05-FE06-42D8-A65A-ED6220CB09E6}"/>
                </a:ext>
              </a:extLst>
            </p:cNvPr>
            <p:cNvSpPr/>
            <p:nvPr/>
          </p:nvSpPr>
          <p:spPr>
            <a:xfrm>
              <a:off x="7616800" y="3902499"/>
              <a:ext cx="720000" cy="540000"/>
            </a:xfrm>
            <a:prstGeom prst="rect">
              <a:avLst/>
            </a:prstGeom>
            <a:solidFill>
              <a:srgbClr val="468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2018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DB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25C4C2-3A25-4967-829C-572AFEDE6932}"/>
                </a:ext>
              </a:extLst>
            </p:cNvPr>
            <p:cNvSpPr/>
            <p:nvPr/>
          </p:nvSpPr>
          <p:spPr>
            <a:xfrm>
              <a:off x="7616800" y="4522387"/>
              <a:ext cx="720000" cy="540000"/>
            </a:xfrm>
            <a:prstGeom prst="rect">
              <a:avLst/>
            </a:prstGeom>
            <a:solidFill>
              <a:srgbClr val="F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2015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DB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38E8469-2AD4-49E5-9123-DBF7B2935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89" y="3380901"/>
            <a:ext cx="6070616" cy="26667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B91605-5385-43EC-BAEB-0644BE3C8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Improvements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D2F958-5196-4746-BF57-5A4D3ABB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719001-73AB-408D-A9C0-3CA21B64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636A08-8DF6-4FB2-81EA-8107DF1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AEBB9E-872C-4A78-9F8E-9CABFEE44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869908"/>
              </p:ext>
            </p:extLst>
          </p:nvPr>
        </p:nvGraphicFramePr>
        <p:xfrm>
          <a:off x="612000" y="1386533"/>
          <a:ext cx="7920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936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218688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218688">
                  <a:extLst>
                    <a:ext uri="{9D8B030D-6E8A-4147-A177-3AD203B41FA5}">
                      <a16:colId xmlns:a16="http://schemas.microsoft.com/office/drawing/2014/main" val="2056653465"/>
                    </a:ext>
                  </a:extLst>
                </a:gridCol>
                <a:gridCol w="2218688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Sim et al. (2017)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This study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Database</a:t>
                      </a:r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LPI (2015)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Robbins et al. (2018)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1,872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3,144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DC143C"/>
                          </a:solidFill>
                        </a:rPr>
                        <a:t>26,802</a:t>
                      </a:r>
                      <a:endParaRPr lang="ko-KR" altLang="en-US" sz="1200" b="1" dirty="0">
                        <a:solidFill>
                          <a:srgbClr val="DC143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 km/pixel</a:t>
                      </a:r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DC143C"/>
                          </a:solidFill>
                        </a:rPr>
                        <a:t>60 m/pixel</a:t>
                      </a:r>
                      <a:endParaRPr lang="ko-KR" altLang="en-US" sz="1200" b="1" dirty="0">
                        <a:solidFill>
                          <a:srgbClr val="DC143C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4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Diameter</a:t>
                      </a:r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 ~ 120 km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DC143C"/>
                          </a:solidFill>
                        </a:rPr>
                        <a:t>2</a:t>
                      </a:r>
                      <a:r>
                        <a:rPr lang="en-US" altLang="ko-KR" sz="1200" dirty="0"/>
                        <a:t> ~ 150 km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304765-342F-48CD-8BEC-5E1B79D30A9B}"/>
              </a:ext>
            </a:extLst>
          </p:cNvPr>
          <p:cNvSpPr/>
          <p:nvPr/>
        </p:nvSpPr>
        <p:spPr>
          <a:xfrm>
            <a:off x="612000" y="100800"/>
            <a:ext cx="648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85B359-7FA6-4DA3-AA66-9F0C8A93A843}"/>
              </a:ext>
            </a:extLst>
          </p:cNvPr>
          <p:cNvGrpSpPr/>
          <p:nvPr/>
        </p:nvGrpSpPr>
        <p:grpSpPr>
          <a:xfrm>
            <a:off x="4312529" y="1483745"/>
            <a:ext cx="4500000" cy="2473385"/>
            <a:chOff x="4312529" y="1483745"/>
            <a:chExt cx="4500000" cy="247338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8E8AB5-FAE2-49B3-9249-E39FA73EAD49}"/>
                </a:ext>
              </a:extLst>
            </p:cNvPr>
            <p:cNvGrpSpPr/>
            <p:nvPr/>
          </p:nvGrpSpPr>
          <p:grpSpPr>
            <a:xfrm>
              <a:off x="4312529" y="1483745"/>
              <a:ext cx="4500000" cy="2473385"/>
              <a:chOff x="2218492" y="880707"/>
              <a:chExt cx="4500000" cy="247338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2821300-C471-450C-84F4-884D504F4F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10" b="72374"/>
              <a:stretch/>
            </p:blipFill>
            <p:spPr>
              <a:xfrm>
                <a:off x="2218492" y="880707"/>
                <a:ext cx="4500000" cy="113562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F999033-5B47-4379-9703-F50C4FDF6B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446"/>
              <a:stretch/>
            </p:blipFill>
            <p:spPr>
              <a:xfrm>
                <a:off x="2218492" y="2006216"/>
                <a:ext cx="4500000" cy="134787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B5501D8-74D5-4376-86DE-94BF29907361}"/>
                </a:ext>
              </a:extLst>
            </p:cNvPr>
            <p:cNvSpPr/>
            <p:nvPr/>
          </p:nvSpPr>
          <p:spPr>
            <a:xfrm>
              <a:off x="5575837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C8FCC3D-16D8-449E-A884-C094CFAC3127}"/>
                </a:ext>
              </a:extLst>
            </p:cNvPr>
            <p:cNvSpPr/>
            <p:nvPr/>
          </p:nvSpPr>
          <p:spPr>
            <a:xfrm>
              <a:off x="7420260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72F2E1BA-5A2C-423E-970A-786EC30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Reproduction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E6B5B-E521-4724-A34F-AEBC2140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AFDE85-F7B3-4283-8F03-EC47EFEF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6FDE0-900E-4BCF-878E-A9AC8BA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38134-5F07-4246-ACE5-6961D3A9DE4C}"/>
              </a:ext>
            </a:extLst>
          </p:cNvPr>
          <p:cNvSpPr txBox="1"/>
          <p:nvPr/>
        </p:nvSpPr>
        <p:spPr>
          <a:xfrm>
            <a:off x="726299" y="1189972"/>
            <a:ext cx="2426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 : 2015 DB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EEB59-00AF-462B-AC6D-14AFF62A123F}"/>
              </a:ext>
            </a:extLst>
          </p:cNvPr>
          <p:cNvSpPr txBox="1"/>
          <p:nvPr/>
        </p:nvSpPr>
        <p:spPr>
          <a:xfrm>
            <a:off x="432000" y="4486725"/>
            <a:ext cx="4453417" cy="79162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DC143C"/>
                </a:solidFill>
              </a:rPr>
              <a:t>Both databases show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DC143C"/>
                </a:solidFill>
              </a:rPr>
              <a:t>extremely</a:t>
            </a:r>
            <a:r>
              <a:rPr lang="ko-KR" altLang="en-US" sz="1600" b="1" dirty="0">
                <a:solidFill>
                  <a:srgbClr val="DC143C"/>
                </a:solidFill>
              </a:rPr>
              <a:t> </a:t>
            </a:r>
            <a:r>
              <a:rPr lang="en-US" altLang="ko-KR" sz="1600" b="1" dirty="0">
                <a:solidFill>
                  <a:srgbClr val="DC143C"/>
                </a:solidFill>
              </a:rPr>
              <a:t>similar results!</a:t>
            </a:r>
            <a:endParaRPr lang="ko-KR" altLang="en-US" sz="1600" b="1" dirty="0">
              <a:solidFill>
                <a:srgbClr val="DC143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00FAA-F9CB-4719-BC0F-0BE354347858}"/>
              </a:ext>
            </a:extLst>
          </p:cNvPr>
          <p:cNvSpPr txBox="1"/>
          <p:nvPr/>
        </p:nvSpPr>
        <p:spPr>
          <a:xfrm>
            <a:off x="4312529" y="1189972"/>
            <a:ext cx="4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          This study</a:t>
            </a:r>
            <a:r>
              <a:rPr lang="en-US" altLang="ko-KR" sz="1400" dirty="0"/>
              <a:t> : 2015 DB + improved methods</a:t>
            </a:r>
            <a:endParaRPr lang="ko-KR" altLang="en-US" sz="1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F7BDFB-0F53-472E-9840-B13AF00FC38F}"/>
              </a:ext>
            </a:extLst>
          </p:cNvPr>
          <p:cNvGrpSpPr>
            <a:grpSpLocks noChangeAspect="1"/>
          </p:cNvGrpSpPr>
          <p:nvPr/>
        </p:nvGrpSpPr>
        <p:grpSpPr>
          <a:xfrm>
            <a:off x="331471" y="1483745"/>
            <a:ext cx="4500000" cy="2575164"/>
            <a:chOff x="761255" y="293801"/>
            <a:chExt cx="10202699" cy="583858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5549F57-2AD6-4E72-90DC-AA9F2070D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255" y="2823575"/>
              <a:ext cx="10202699" cy="253400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4070B07-4AC6-4E19-A22B-7518E99A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9ED24E-EAFB-406B-8CC2-57DFC678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255" y="293801"/>
              <a:ext cx="10193173" cy="257210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8E46AE0-5C2F-4D96-A0DB-078B07C5E373}"/>
              </a:ext>
            </a:extLst>
          </p:cNvPr>
          <p:cNvSpPr txBox="1"/>
          <p:nvPr/>
        </p:nvSpPr>
        <p:spPr>
          <a:xfrm>
            <a:off x="4312529" y="3542371"/>
            <a:ext cx="450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          This study</a:t>
            </a:r>
            <a:r>
              <a:rPr lang="en-US" altLang="ko-KR" sz="1400" dirty="0"/>
              <a:t> : 2018 DB + improved methods</a:t>
            </a:r>
            <a:endParaRPr lang="ko-KR" altLang="en-US" sz="14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2F98BB-AA82-4DA8-9C42-1C48B06DBFD5}"/>
              </a:ext>
            </a:extLst>
          </p:cNvPr>
          <p:cNvSpPr/>
          <p:nvPr/>
        </p:nvSpPr>
        <p:spPr>
          <a:xfrm>
            <a:off x="612000" y="100800"/>
            <a:ext cx="720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E319F2-2880-4899-8FF5-D253E45AF2A8}"/>
              </a:ext>
            </a:extLst>
          </p:cNvPr>
          <p:cNvGrpSpPr/>
          <p:nvPr/>
        </p:nvGrpSpPr>
        <p:grpSpPr>
          <a:xfrm>
            <a:off x="4312529" y="3838671"/>
            <a:ext cx="4500000" cy="2478779"/>
            <a:chOff x="4312529" y="3838671"/>
            <a:chExt cx="4500000" cy="247877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C927B98-6315-4992-A741-E4EB39FFEA08}"/>
                </a:ext>
              </a:extLst>
            </p:cNvPr>
            <p:cNvGrpSpPr/>
            <p:nvPr/>
          </p:nvGrpSpPr>
          <p:grpSpPr>
            <a:xfrm>
              <a:off x="4312529" y="3838671"/>
              <a:ext cx="4500000" cy="2478779"/>
              <a:chOff x="1329691" y="1064425"/>
              <a:chExt cx="4500000" cy="2478779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C7A4E20-10B3-4002-9CBC-14839F9C7B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39" b="72446"/>
              <a:stretch/>
            </p:blipFill>
            <p:spPr>
              <a:xfrm>
                <a:off x="1329691" y="1064425"/>
                <a:ext cx="4500000" cy="1135624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3E880386-FC4A-488B-BC1C-5624E756FE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509"/>
              <a:stretch/>
            </p:blipFill>
            <p:spPr>
              <a:xfrm>
                <a:off x="1329691" y="2198401"/>
                <a:ext cx="4500000" cy="1344803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7893869-957A-4AFC-BDD9-07147AB55D73}"/>
                </a:ext>
              </a:extLst>
            </p:cNvPr>
            <p:cNvSpPr/>
            <p:nvPr/>
          </p:nvSpPr>
          <p:spPr>
            <a:xfrm>
              <a:off x="5575837" y="3935966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0ED6864-1CD9-4A88-9644-3F4CFFC7E5A2}"/>
                </a:ext>
              </a:extLst>
            </p:cNvPr>
            <p:cNvSpPr/>
            <p:nvPr/>
          </p:nvSpPr>
          <p:spPr>
            <a:xfrm>
              <a:off x="7420260" y="3935966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238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9522C59-9A58-4FF5-948C-CB826EB1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Detailed Analysis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398A05-19E7-4910-A580-530F4AF8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17D1A-4163-4526-AAC5-07C9412D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D9415-538A-40CB-9AAA-BD15827D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A5BC4422-DF17-46DB-AA6E-28AA90D8E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51"/>
          <a:stretch/>
        </p:blipFill>
        <p:spPr>
          <a:xfrm>
            <a:off x="211950" y="1202325"/>
            <a:ext cx="4636377" cy="138847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14B79C-76DD-43A6-9ABF-C558638BC8CA}"/>
              </a:ext>
            </a:extLst>
          </p:cNvPr>
          <p:cNvSpPr/>
          <p:nvPr/>
        </p:nvSpPr>
        <p:spPr>
          <a:xfrm>
            <a:off x="1499870" y="1522432"/>
            <a:ext cx="504000" cy="1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84BC4-EF2C-4E0B-9D50-04171BC4CE86}"/>
              </a:ext>
            </a:extLst>
          </p:cNvPr>
          <p:cNvSpPr/>
          <p:nvPr/>
        </p:nvSpPr>
        <p:spPr>
          <a:xfrm>
            <a:off x="3407793" y="1522432"/>
            <a:ext cx="504000" cy="1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A96DD18-D077-4866-A6C3-4211EE1C4A34}"/>
              </a:ext>
            </a:extLst>
          </p:cNvPr>
          <p:cNvGrpSpPr/>
          <p:nvPr/>
        </p:nvGrpSpPr>
        <p:grpSpPr>
          <a:xfrm>
            <a:off x="6626409" y="1554620"/>
            <a:ext cx="3600001" cy="4526159"/>
            <a:chOff x="6753409" y="1554620"/>
            <a:chExt cx="3600001" cy="4526159"/>
          </a:xfrm>
        </p:grpSpPr>
        <p:sp>
          <p:nvSpPr>
            <p:cNvPr id="69" name="부분 원형 68">
              <a:extLst>
                <a:ext uri="{FF2B5EF4-FFF2-40B4-BE49-F238E27FC236}">
                  <a16:creationId xmlns:a16="http://schemas.microsoft.com/office/drawing/2014/main" id="{393B5995-AE96-4308-A263-4F5414D83FF2}"/>
                </a:ext>
              </a:extLst>
            </p:cNvPr>
            <p:cNvSpPr/>
            <p:nvPr/>
          </p:nvSpPr>
          <p:spPr>
            <a:xfrm>
              <a:off x="6753410" y="2053201"/>
              <a:ext cx="3600000" cy="3600000"/>
            </a:xfrm>
            <a:prstGeom prst="pie">
              <a:avLst>
                <a:gd name="adj1" fmla="val 5400840"/>
                <a:gd name="adj2" fmla="val 16200000"/>
              </a:avLst>
            </a:prstGeom>
            <a:solidFill>
              <a:schemeClr val="accent4">
                <a:lumMod val="90000"/>
              </a:schemeClr>
            </a:solidFill>
            <a:ln w="38100"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6C374F49-05FB-4E2B-9B30-22688DA55E6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218916" y="3498779"/>
              <a:ext cx="724085" cy="724085"/>
            </a:xfrm>
            <a:prstGeom prst="arc">
              <a:avLst>
                <a:gd name="adj1" fmla="val 19259802"/>
                <a:gd name="adj2" fmla="val 2159666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8CD2A5-0AA5-4D0C-90E9-0A00D1EF7467}"/>
                </a:ext>
              </a:extLst>
            </p:cNvPr>
            <p:cNvSpPr txBox="1"/>
            <p:nvPr/>
          </p:nvSpPr>
          <p:spPr>
            <a:xfrm>
              <a:off x="7821706" y="3571279"/>
              <a:ext cx="27251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/>
                <a:t>Lat.</a:t>
              </a:r>
              <a:endParaRPr lang="ko-KR" altLang="en-US" sz="1200" b="1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7565ECC-320B-4CCC-806C-290BB87ED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410" y="3763201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C90E0E-F6FD-4886-A7CA-AF47695AC1BC}"/>
                </a:ext>
              </a:extLst>
            </p:cNvPr>
            <p:cNvSpPr txBox="1"/>
            <p:nvPr/>
          </p:nvSpPr>
          <p:spPr>
            <a:xfrm>
              <a:off x="6969891" y="3860821"/>
              <a:ext cx="9598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Equator</a:t>
              </a:r>
              <a:endParaRPr lang="ko-KR" altLang="en-US" sz="1200" b="1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68C520A-FAE9-4929-951D-F796151E4431}"/>
                </a:ext>
              </a:extLst>
            </p:cNvPr>
            <p:cNvCxnSpPr>
              <a:cxnSpLocks/>
            </p:cNvCxnSpPr>
            <p:nvPr/>
          </p:nvCxnSpPr>
          <p:spPr>
            <a:xfrm rot="2400000">
              <a:off x="6963971" y="3274692"/>
              <a:ext cx="180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9F46AF3-903D-41BB-B57D-EFF7386B141B}"/>
                </a:ext>
              </a:extLst>
            </p:cNvPr>
            <p:cNvGrpSpPr/>
            <p:nvPr/>
          </p:nvGrpSpPr>
          <p:grpSpPr>
            <a:xfrm rot="2400000">
              <a:off x="7075604" y="1925077"/>
              <a:ext cx="704" cy="1369707"/>
              <a:chOff x="4479302" y="2712391"/>
              <a:chExt cx="704" cy="680989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E2720D2-6CCF-4AA0-8363-A74E1E3CCD71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4480006" y="3035411"/>
                <a:ext cx="0" cy="35796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D62E43F-DB5B-40F9-A249-79B96634CA1F}"/>
                  </a:ext>
                </a:extLst>
              </p:cNvPr>
              <p:cNvCxnSpPr>
                <a:cxnSpLocks/>
              </p:cNvCxnSpPr>
              <p:nvPr/>
            </p:nvCxnSpPr>
            <p:spPr>
              <a:xfrm rot="9600000" flipV="1">
                <a:off x="4479302" y="2712391"/>
                <a:ext cx="0" cy="35796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FB9E7A-D267-4453-9593-FFABCA6F4433}"/>
                </a:ext>
              </a:extLst>
            </p:cNvPr>
            <p:cNvSpPr txBox="1"/>
            <p:nvPr/>
          </p:nvSpPr>
          <p:spPr>
            <a:xfrm>
              <a:off x="7259063" y="2206567"/>
              <a:ext cx="81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DC143C"/>
                  </a:solidFill>
                </a:rPr>
                <a:t>EF</a:t>
              </a:r>
              <a:r>
                <a:rPr lang="en-US" altLang="ko-KR" sz="1200" b="1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wall</a:t>
              </a:r>
              <a:endParaRPr lang="ko-KR" alt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90D941-5A94-4A5F-AEE1-A7FE8F160320}"/>
                </a:ext>
              </a:extLst>
            </p:cNvPr>
            <p:cNvSpPr txBox="1"/>
            <p:nvPr/>
          </p:nvSpPr>
          <p:spPr>
            <a:xfrm>
              <a:off x="6753409" y="2868386"/>
              <a:ext cx="724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DC143C"/>
                  </a:solidFill>
                </a:rPr>
                <a:t>PF</a:t>
              </a:r>
              <a:r>
                <a:rPr lang="en-US" altLang="ko-KR" sz="1200" b="1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wall</a:t>
              </a:r>
              <a:endParaRPr lang="ko-KR" altLang="en-US" sz="1200" dirty="0">
                <a:solidFill>
                  <a:schemeClr val="accent1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DF42D83-E3F0-4E2D-9C4C-04789F1802C6}"/>
                </a:ext>
              </a:extLst>
            </p:cNvPr>
            <p:cNvCxnSpPr>
              <a:cxnSpLocks/>
            </p:cNvCxnSpPr>
            <p:nvPr/>
          </p:nvCxnSpPr>
          <p:spPr>
            <a:xfrm>
              <a:off x="6753411" y="3853201"/>
              <a:ext cx="180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EDB9BF8-AE84-4479-893A-95A48B14D432}"/>
                </a:ext>
              </a:extLst>
            </p:cNvPr>
            <p:cNvCxnSpPr>
              <a:cxnSpLocks/>
            </p:cNvCxnSpPr>
            <p:nvPr/>
          </p:nvCxnSpPr>
          <p:spPr>
            <a:xfrm rot="19200000">
              <a:off x="6963971" y="4431710"/>
              <a:ext cx="1800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1BBE5B-7621-4725-9AB1-CEDD082C6DB0}"/>
                </a:ext>
              </a:extLst>
            </p:cNvPr>
            <p:cNvGrpSpPr/>
            <p:nvPr/>
          </p:nvGrpSpPr>
          <p:grpSpPr>
            <a:xfrm rot="19200000">
              <a:off x="7082821" y="4397170"/>
              <a:ext cx="704" cy="1369707"/>
              <a:chOff x="4479302" y="2712391"/>
              <a:chExt cx="704" cy="680989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D2E5678E-D51E-4FC1-B747-F7761F995048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4480006" y="3035411"/>
                <a:ext cx="0" cy="35796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6EF9815-958C-44A7-88B3-0E968BC18E4A}"/>
                  </a:ext>
                </a:extLst>
              </p:cNvPr>
              <p:cNvCxnSpPr>
                <a:cxnSpLocks/>
              </p:cNvCxnSpPr>
              <p:nvPr/>
            </p:nvCxnSpPr>
            <p:spPr>
              <a:xfrm rot="9600000" flipV="1">
                <a:off x="4479302" y="2712391"/>
                <a:ext cx="0" cy="35796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ABA793-F54C-46E9-A8EE-911CCC429FDD}"/>
                </a:ext>
              </a:extLst>
            </p:cNvPr>
            <p:cNvSpPr txBox="1"/>
            <p:nvPr/>
          </p:nvSpPr>
          <p:spPr>
            <a:xfrm>
              <a:off x="6758413" y="4550924"/>
              <a:ext cx="7282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DC143C"/>
                  </a:solidFill>
                </a:rPr>
                <a:t>PF</a:t>
              </a:r>
              <a:r>
                <a:rPr lang="en-US" altLang="ko-KR" sz="1200" b="1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wall</a:t>
              </a:r>
              <a:endParaRPr lang="ko-KR" alt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4545E4-063E-4C93-9E04-DA67C9602E4E}"/>
                </a:ext>
              </a:extLst>
            </p:cNvPr>
            <p:cNvSpPr txBox="1"/>
            <p:nvPr/>
          </p:nvSpPr>
          <p:spPr>
            <a:xfrm>
              <a:off x="7259063" y="5169419"/>
              <a:ext cx="81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DC143C"/>
                  </a:solidFill>
                </a:rPr>
                <a:t>EF 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wall</a:t>
              </a:r>
              <a:endParaRPr lang="ko-KR" alt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D0E5EE92-4B84-4B39-A95D-FED86C1DCFCF}"/>
                </a:ext>
              </a:extLst>
            </p:cNvPr>
            <p:cNvSpPr>
              <a:spLocks noChangeAspect="1"/>
            </p:cNvSpPr>
            <p:nvPr/>
          </p:nvSpPr>
          <p:spPr>
            <a:xfrm rot="19440000" flipH="1">
              <a:off x="8218916" y="3498779"/>
              <a:ext cx="724085" cy="724085"/>
            </a:xfrm>
            <a:prstGeom prst="arc">
              <a:avLst>
                <a:gd name="adj1" fmla="val 19259802"/>
                <a:gd name="adj2" fmla="val 2159666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584738-1335-400C-BF14-77688B8D40EF}"/>
                </a:ext>
              </a:extLst>
            </p:cNvPr>
            <p:cNvSpPr txBox="1"/>
            <p:nvPr/>
          </p:nvSpPr>
          <p:spPr>
            <a:xfrm>
              <a:off x="8207101" y="1554620"/>
              <a:ext cx="7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North</a:t>
              </a:r>
            </a:p>
            <a:p>
              <a:pPr algn="ctr"/>
              <a:r>
                <a:rPr lang="en-US" altLang="ko-KR" sz="1200" b="1" dirty="0"/>
                <a:t>Pole</a:t>
              </a:r>
              <a:endParaRPr lang="ko-KR" altLang="en-US" sz="12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C118DE-37F2-4C64-9EDD-D737B66E5D46}"/>
                </a:ext>
              </a:extLst>
            </p:cNvPr>
            <p:cNvSpPr txBox="1"/>
            <p:nvPr/>
          </p:nvSpPr>
          <p:spPr>
            <a:xfrm>
              <a:off x="8182699" y="5619114"/>
              <a:ext cx="72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South</a:t>
              </a:r>
            </a:p>
            <a:p>
              <a:pPr algn="ctr"/>
              <a:r>
                <a:rPr lang="en-US" altLang="ko-KR" sz="1200" b="1" dirty="0"/>
                <a:t>Pole</a:t>
              </a:r>
              <a:endParaRPr lang="ko-KR" altLang="en-US" sz="1200" b="1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7851E00-6370-4BE2-A7D5-40F93C18E620}"/>
              </a:ext>
            </a:extLst>
          </p:cNvPr>
          <p:cNvGrpSpPr/>
          <p:nvPr/>
        </p:nvGrpSpPr>
        <p:grpSpPr>
          <a:xfrm>
            <a:off x="5138060" y="1158856"/>
            <a:ext cx="2069038" cy="1982977"/>
            <a:chOff x="5265060" y="1158856"/>
            <a:chExt cx="2069038" cy="198297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E4BB3A8-71CC-46C6-B255-408167142DE4}"/>
                </a:ext>
              </a:extLst>
            </p:cNvPr>
            <p:cNvSpPr/>
            <p:nvPr/>
          </p:nvSpPr>
          <p:spPr>
            <a:xfrm>
              <a:off x="5265060" y="1158856"/>
              <a:ext cx="1548000" cy="15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3182D355-4AC1-45F3-B6C6-2694C4400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492" y="2322790"/>
              <a:ext cx="1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00ADA174-4978-4C28-91D7-C4BE9CEBD1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8707" y="2869641"/>
              <a:ext cx="1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6B715AF-CBEE-4A15-933B-771F184A5853}"/>
                </a:ext>
              </a:extLst>
            </p:cNvPr>
            <p:cNvGrpSpPr/>
            <p:nvPr/>
          </p:nvGrpSpPr>
          <p:grpSpPr>
            <a:xfrm>
              <a:off x="6322749" y="2046058"/>
              <a:ext cx="159780" cy="144000"/>
              <a:chOff x="6464351" y="1723572"/>
              <a:chExt cx="159780" cy="144000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643DEF03-9F85-4F54-8E93-0E2C708A23BD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52421A97-4DE7-4728-B61D-CCD323B68935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A13F64-91FF-4242-AA26-76CCAB3587F1}"/>
                </a:ext>
              </a:extLst>
            </p:cNvPr>
            <p:cNvSpPr txBox="1"/>
            <p:nvPr/>
          </p:nvSpPr>
          <p:spPr>
            <a:xfrm>
              <a:off x="5379846" y="2864834"/>
              <a:ext cx="106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solar wind</a:t>
              </a:r>
              <a:endParaRPr lang="ko-KR" altLang="en-US" sz="1200" b="1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E5639F3-EABD-41B7-81E8-ECFD1F301236}"/>
                </a:ext>
              </a:extLst>
            </p:cNvPr>
            <p:cNvGrpSpPr/>
            <p:nvPr/>
          </p:nvGrpSpPr>
          <p:grpSpPr>
            <a:xfrm rot="2400000">
              <a:off x="6436429" y="2463952"/>
              <a:ext cx="159780" cy="144000"/>
              <a:chOff x="6464351" y="1723572"/>
              <a:chExt cx="159780" cy="144000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E77E42F-757C-4DDF-9CB8-A751E7399582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8D39D9F-C19E-4613-8942-2F3F146FF24F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D4D4E13-D2E5-4598-962B-0BB438B22EFC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6178158" y="2172403"/>
              <a:ext cx="0" cy="93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659AEE5E-E8A6-45E0-8092-E860D51E932C}"/>
                </a:ext>
              </a:extLst>
            </p:cNvPr>
            <p:cNvCxnSpPr>
              <a:cxnSpLocks/>
            </p:cNvCxnSpPr>
            <p:nvPr/>
          </p:nvCxnSpPr>
          <p:spPr>
            <a:xfrm rot="12000000" flipV="1">
              <a:off x="6305716" y="1950628"/>
              <a:ext cx="0" cy="39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B289286-688C-4BD6-AE29-18F4C2824EF7}"/>
                </a:ext>
              </a:extLst>
            </p:cNvPr>
            <p:cNvCxnSpPr>
              <a:cxnSpLocks/>
            </p:cNvCxnSpPr>
            <p:nvPr/>
          </p:nvCxnSpPr>
          <p:spPr>
            <a:xfrm>
              <a:off x="5760950" y="2869641"/>
              <a:ext cx="10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0998112-D4DF-4063-B488-249F4EBC95CD}"/>
                </a:ext>
              </a:extLst>
            </p:cNvPr>
            <p:cNvCxnSpPr>
              <a:cxnSpLocks/>
            </p:cNvCxnSpPr>
            <p:nvPr/>
          </p:nvCxnSpPr>
          <p:spPr>
            <a:xfrm rot="3600000" flipV="1">
              <a:off x="6435950" y="2635814"/>
              <a:ext cx="540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F9DB76CE-B0F6-431A-8A65-14E308B3A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3704" y="2322790"/>
              <a:ext cx="10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D54A20E-0E91-492C-B63F-C4C85B3920FF}"/>
                </a:ext>
              </a:extLst>
            </p:cNvPr>
            <p:cNvSpPr txBox="1"/>
            <p:nvPr/>
          </p:nvSpPr>
          <p:spPr>
            <a:xfrm rot="1200000">
              <a:off x="5721855" y="1415385"/>
              <a:ext cx="1545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DC143C"/>
                  </a:solidFill>
                </a:rPr>
                <a:t>STRONGER</a:t>
              </a:r>
            </a:p>
            <a:p>
              <a:pPr algn="ctr"/>
              <a:r>
                <a:rPr lang="en-US" altLang="ko-KR" sz="1400" dirty="0"/>
                <a:t>Flux</a:t>
              </a: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432857E3-6AD6-4715-B4FB-137DB380EC05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6326098" y="2147107"/>
              <a:ext cx="1008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0BDE2D-166E-4E42-9940-A3068E3845C7}"/>
              </a:ext>
            </a:extLst>
          </p:cNvPr>
          <p:cNvGrpSpPr/>
          <p:nvPr/>
        </p:nvGrpSpPr>
        <p:grpSpPr>
          <a:xfrm>
            <a:off x="5043296" y="3170111"/>
            <a:ext cx="1545442" cy="1369707"/>
            <a:chOff x="5170296" y="3170111"/>
            <a:chExt cx="1545442" cy="1369707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B54C1C7-140A-467E-8A6E-F78CC0C65158}"/>
                </a:ext>
              </a:extLst>
            </p:cNvPr>
            <p:cNvGrpSpPr/>
            <p:nvPr/>
          </p:nvGrpSpPr>
          <p:grpSpPr>
            <a:xfrm>
              <a:off x="6609449" y="3170111"/>
              <a:ext cx="704" cy="1369707"/>
              <a:chOff x="4479302" y="2712391"/>
              <a:chExt cx="704" cy="680989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DF983189-8452-441B-84E8-B409AC5D6AC3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4480006" y="3035411"/>
                <a:ext cx="0" cy="35796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E9F3EFC-B185-4928-A5B4-8508D9BF9EE9}"/>
                  </a:ext>
                </a:extLst>
              </p:cNvPr>
              <p:cNvCxnSpPr>
                <a:cxnSpLocks/>
              </p:cNvCxnSpPr>
              <p:nvPr/>
            </p:nvCxnSpPr>
            <p:spPr>
              <a:xfrm rot="9600000" flipV="1">
                <a:off x="4479302" y="2712391"/>
                <a:ext cx="0" cy="357969"/>
              </a:xfrm>
              <a:prstGeom prst="line">
                <a:avLst/>
              </a:prstGeom>
              <a:ln w="381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2DE4AF59-D52E-4A30-8900-0B271C8DFFEB}"/>
                </a:ext>
              </a:extLst>
            </p:cNvPr>
            <p:cNvCxnSpPr>
              <a:cxnSpLocks/>
            </p:cNvCxnSpPr>
            <p:nvPr/>
          </p:nvCxnSpPr>
          <p:spPr>
            <a:xfrm>
              <a:off x="5850950" y="4241914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EAFE54D9-6F42-4937-AFA5-F30E1CF2C142}"/>
                </a:ext>
              </a:extLst>
            </p:cNvPr>
            <p:cNvCxnSpPr>
              <a:cxnSpLocks/>
            </p:cNvCxnSpPr>
            <p:nvPr/>
          </p:nvCxnSpPr>
          <p:spPr>
            <a:xfrm>
              <a:off x="5850950" y="3469829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EA16E22F-DEB1-4786-B217-4437DD0BDA8E}"/>
                </a:ext>
              </a:extLst>
            </p:cNvPr>
            <p:cNvCxnSpPr>
              <a:cxnSpLocks/>
            </p:cNvCxnSpPr>
            <p:nvPr/>
          </p:nvCxnSpPr>
          <p:spPr>
            <a:xfrm rot="-1200000">
              <a:off x="5907575" y="3586800"/>
              <a:ext cx="684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76A6104F-3F6C-48D3-86F4-A42360F5ACA2}"/>
                </a:ext>
              </a:extLst>
            </p:cNvPr>
            <p:cNvCxnSpPr>
              <a:cxnSpLocks/>
            </p:cNvCxnSpPr>
            <p:nvPr/>
          </p:nvCxnSpPr>
          <p:spPr>
            <a:xfrm rot="1200000">
              <a:off x="5907575" y="4124943"/>
              <a:ext cx="684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A9338A09-DED8-4978-81B4-82CBF1D2E53C}"/>
                </a:ext>
              </a:extLst>
            </p:cNvPr>
            <p:cNvCxnSpPr>
              <a:cxnSpLocks/>
            </p:cNvCxnSpPr>
            <p:nvPr/>
          </p:nvCxnSpPr>
          <p:spPr>
            <a:xfrm rot="20400000" flipV="1">
              <a:off x="5894046" y="3462233"/>
              <a:ext cx="0" cy="252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94A8EA5-E85F-434E-8EBB-73A5DF436257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5894045" y="3997512"/>
              <a:ext cx="0" cy="252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A97B14-D5CE-49BC-850F-F40DC83463D5}"/>
                </a:ext>
              </a:extLst>
            </p:cNvPr>
            <p:cNvSpPr txBox="1"/>
            <p:nvPr/>
          </p:nvSpPr>
          <p:spPr>
            <a:xfrm>
              <a:off x="5170296" y="3699313"/>
              <a:ext cx="1545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DC143C"/>
                  </a:solidFill>
                </a:rPr>
                <a:t>Same </a:t>
              </a:r>
              <a:r>
                <a:rPr lang="en-US" altLang="ko-KR" sz="1400" dirty="0"/>
                <a:t>Flux</a:t>
              </a:r>
              <a:endParaRPr lang="ko-KR" altLang="en-US" sz="1400" dirty="0"/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B597A11-9120-4461-9B8E-8859C84F4189}"/>
              </a:ext>
            </a:extLst>
          </p:cNvPr>
          <p:cNvSpPr/>
          <p:nvPr/>
        </p:nvSpPr>
        <p:spPr>
          <a:xfrm>
            <a:off x="612000" y="100800"/>
            <a:ext cx="792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FFDFEE-2B08-4B54-9C82-D7433B202914}"/>
              </a:ext>
            </a:extLst>
          </p:cNvPr>
          <p:cNvGrpSpPr/>
          <p:nvPr/>
        </p:nvGrpSpPr>
        <p:grpSpPr>
          <a:xfrm>
            <a:off x="4848327" y="1178897"/>
            <a:ext cx="3967674" cy="5040000"/>
            <a:chOff x="4848327" y="1178897"/>
            <a:chExt cx="3967674" cy="504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5024DFC-B63B-4359-97E9-0E2BBBFA35B8}"/>
                </a:ext>
              </a:extLst>
            </p:cNvPr>
            <p:cNvSpPr/>
            <p:nvPr/>
          </p:nvSpPr>
          <p:spPr>
            <a:xfrm>
              <a:off x="4903462" y="1178897"/>
              <a:ext cx="3912539" cy="50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D4831E4-327C-468F-9E3D-247ED3E2ED7A}"/>
                </a:ext>
              </a:extLst>
            </p:cNvPr>
            <p:cNvGrpSpPr/>
            <p:nvPr/>
          </p:nvGrpSpPr>
          <p:grpSpPr>
            <a:xfrm>
              <a:off x="4848327" y="1202325"/>
              <a:ext cx="3960000" cy="1858025"/>
              <a:chOff x="4848327" y="1202325"/>
              <a:chExt cx="3960000" cy="1858025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8EF4D7A1-395D-46CD-88A7-97802B4FD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8327" y="1465200"/>
                <a:ext cx="3960000" cy="159515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E6B282C-8192-4E69-9471-249F189D22C3}"/>
                  </a:ext>
                </a:extLst>
              </p:cNvPr>
              <p:cNvSpPr txBox="1"/>
              <p:nvPr/>
            </p:nvSpPr>
            <p:spPr>
              <a:xfrm>
                <a:off x="4848327" y="1202325"/>
                <a:ext cx="3960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/>
                  <a:t>Hemingway et al. (2015) </a:t>
                </a:r>
                <a:endParaRPr lang="ko-KR" altLang="en-US" sz="1200" dirty="0"/>
              </a:p>
            </p:txBody>
          </p:sp>
        </p:grp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F5AD5FD2-9FFD-4CD7-8281-31ED0052C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346"/>
          <a:stretch/>
        </p:blipFill>
        <p:spPr>
          <a:xfrm>
            <a:off x="4848327" y="3228279"/>
            <a:ext cx="3960000" cy="2682696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812F9CA-23EC-4F3C-8F75-87A69200B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41" b="-1"/>
          <a:stretch/>
        </p:blipFill>
        <p:spPr>
          <a:xfrm>
            <a:off x="211949" y="2590801"/>
            <a:ext cx="4636377" cy="2517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A710EA-1958-4827-ABC5-5930A862D83B}"/>
              </a:ext>
            </a:extLst>
          </p:cNvPr>
          <p:cNvSpPr/>
          <p:nvPr/>
        </p:nvSpPr>
        <p:spPr>
          <a:xfrm>
            <a:off x="450573" y="524827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DC143C"/>
                </a:solidFill>
              </a:rPr>
              <a:t>Asymmetric impact flux</a:t>
            </a:r>
          </a:p>
          <a:p>
            <a:pPr algn="ctr"/>
            <a:r>
              <a:rPr lang="en-US" altLang="ko-KR" sz="1200" b="1" dirty="0">
                <a:solidFill>
                  <a:srgbClr val="DC143C"/>
                </a:solidFill>
              </a:rPr>
              <a:t>of (micro-)meteorites or secondary particles (ejecta)</a:t>
            </a:r>
            <a:endParaRPr lang="ko-KR" altLang="en-US" sz="1200" b="1" dirty="0">
              <a:solidFill>
                <a:srgbClr val="DC14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1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B2CC117-4BE1-4A2F-84DC-5A4A58B1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Summary &amp; Future Work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F346C3-7F96-46A6-81FF-3187C7C3E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EEF01E-05FA-4020-9ADC-AAD2F431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04978-1A2B-43D9-8A5C-CA68560C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B8423B0-5AF0-422A-BC39-EFB65015F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59999"/>
            <a:ext cx="8280000" cy="480742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Improvements</a:t>
            </a:r>
            <a:r>
              <a:rPr lang="en-US" altLang="ko-KR" sz="1400" b="1" dirty="0"/>
              <a:t> </a:t>
            </a:r>
            <a:r>
              <a:rPr lang="en-US" altLang="ko-KR" sz="1400" dirty="0"/>
              <a:t>: Updated lunar crater list &amp; Algorithms to define realistic crater features</a:t>
            </a:r>
            <a:br>
              <a:rPr lang="en-US" altLang="ko-KR" sz="1400" dirty="0"/>
            </a:br>
            <a:r>
              <a:rPr lang="en-US" altLang="ko-KR" sz="1400" dirty="0"/>
              <a:t>                              (</a:t>
            </a:r>
            <a:r>
              <a:rPr lang="en-US" altLang="ko-KR" sz="1400" b="1" dirty="0"/>
              <a:t>Ensure statistical significance</a:t>
            </a:r>
            <a:r>
              <a:rPr lang="en-US" altLang="ko-KR" sz="1400" dirty="0"/>
              <a:t> by reproducing the previous study)</a:t>
            </a:r>
          </a:p>
          <a:p>
            <a:pPr>
              <a:lnSpc>
                <a:spcPct val="100000"/>
              </a:lnSpc>
            </a:pPr>
            <a:r>
              <a:rPr lang="en-US" altLang="ko-KR" sz="1400" dirty="0"/>
              <a:t>Findings : Latitudinal </a:t>
            </a:r>
            <a:r>
              <a:rPr lang="en-US" altLang="ko-KR" sz="1400" b="1" dirty="0"/>
              <a:t>asymmetry</a:t>
            </a:r>
            <a:r>
              <a:rPr lang="en-US" altLang="ko-KR" sz="1400" dirty="0"/>
              <a:t> between northern and southern hemispheres</a:t>
            </a:r>
            <a:br>
              <a:rPr lang="en-US" altLang="ko-KR" sz="1400" dirty="0"/>
            </a:br>
            <a:r>
              <a:rPr lang="en-US" altLang="ko-KR" sz="1400" dirty="0">
                <a:solidFill>
                  <a:schemeClr val="bg1"/>
                </a:solidFill>
              </a:rPr>
              <a:t>Findings :</a:t>
            </a:r>
            <a:r>
              <a:rPr lang="en-US" altLang="ko-KR" sz="1400" dirty="0"/>
              <a:t> Longitudinal </a:t>
            </a:r>
            <a:r>
              <a:rPr lang="en-US" altLang="ko-KR" sz="1400" b="1" dirty="0"/>
              <a:t>color offset</a:t>
            </a:r>
            <a:r>
              <a:rPr lang="en-US" altLang="ko-KR" sz="1400" dirty="0"/>
              <a:t> on northern hemisphere</a:t>
            </a:r>
          </a:p>
          <a:p>
            <a:pPr>
              <a:lnSpc>
                <a:spcPct val="100000"/>
              </a:lnSpc>
            </a:pPr>
            <a:r>
              <a:rPr lang="en-US" altLang="ko-KR" sz="1400" dirty="0"/>
              <a:t>Causes : </a:t>
            </a:r>
            <a:r>
              <a:rPr lang="en-US" altLang="ko-KR" sz="1400" b="1" dirty="0"/>
              <a:t>Asymmetric impact flux</a:t>
            </a:r>
            <a:r>
              <a:rPr lang="en-US" altLang="ko-KR" sz="1400" dirty="0"/>
              <a:t> of (micro-)meteorites or secondary particles (ejecta)</a:t>
            </a:r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dirty="0"/>
              <a:t>It is expected that </a:t>
            </a:r>
            <a:r>
              <a:rPr lang="en-US" altLang="ko-KR" sz="1400" b="1" dirty="0">
                <a:solidFill>
                  <a:srgbClr val="DC143C"/>
                </a:solidFill>
              </a:rPr>
              <a:t>grain size distribution</a:t>
            </a:r>
            <a:r>
              <a:rPr lang="en-US" altLang="ko-KR" sz="1400" dirty="0"/>
              <a:t> obtained by </a:t>
            </a:r>
            <a:r>
              <a:rPr lang="en-US" altLang="ko-KR" sz="1400" b="1" dirty="0" err="1">
                <a:solidFill>
                  <a:srgbClr val="DC143C"/>
                </a:solidFill>
              </a:rPr>
              <a:t>PolCam</a:t>
            </a:r>
            <a:r>
              <a:rPr lang="en-US" altLang="ko-KR" sz="1400" b="1" dirty="0">
                <a:solidFill>
                  <a:srgbClr val="DC143C"/>
                </a:solidFill>
              </a:rPr>
              <a:t> on ‘</a:t>
            </a:r>
            <a:r>
              <a:rPr lang="en-US" altLang="ko-KR" sz="1400" b="1" dirty="0" err="1">
                <a:solidFill>
                  <a:srgbClr val="DC143C"/>
                </a:solidFill>
              </a:rPr>
              <a:t>Danuri</a:t>
            </a:r>
            <a:r>
              <a:rPr lang="en-US" altLang="ko-KR" sz="1400" b="1" dirty="0">
                <a:solidFill>
                  <a:srgbClr val="DC143C"/>
                </a:solidFill>
              </a:rPr>
              <a:t>’</a:t>
            </a:r>
            <a:r>
              <a:rPr lang="en-US" altLang="ko-KR" sz="1400" dirty="0"/>
              <a:t> will provide clues to interpret the physical alteration.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A034B7-50BF-4602-AD0D-081FD6F5B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47725"/>
              </p:ext>
            </p:extLst>
          </p:nvPr>
        </p:nvGraphicFramePr>
        <p:xfrm>
          <a:off x="612000" y="2803049"/>
          <a:ext cx="7920000" cy="21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655172600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35533771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489559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Compositional or Physical Alteration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Optically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518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Solar wind particles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nano</a:t>
                      </a:r>
                      <a:r>
                        <a:rPr lang="en-US" altLang="ko-KR" sz="1200" dirty="0"/>
                        <a:t>-phase iron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Mature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080071"/>
                  </a:ext>
                </a:extLst>
              </a:tr>
              <a:tr h="341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Micrometeorites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nano</a:t>
                      </a:r>
                      <a:r>
                        <a:rPr lang="en-US" altLang="ko-KR" sz="1200" dirty="0"/>
                        <a:t>- &amp; micro-phase iron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4194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DC143C"/>
                          </a:solidFill>
                        </a:rPr>
                        <a:t>Comminution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(grain size become smaller)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DC143C"/>
                          </a:solidFill>
                        </a:rPr>
                        <a:t>Fresh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DC143C"/>
                          </a:solidFill>
                        </a:rPr>
                        <a:t>(physically mature)</a:t>
                      </a:r>
                      <a:endParaRPr lang="ko-KR" altLang="en-US" sz="1200" b="1" dirty="0">
                        <a:solidFill>
                          <a:srgbClr val="DC143C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376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Meteorites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DC143C"/>
                          </a:solidFill>
                        </a:rPr>
                        <a:t>Excavation or Gardening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(fresh soils come up to the surface)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DC143C"/>
                          </a:solidFill>
                        </a:rPr>
                        <a:t>Fresh</a:t>
                      </a:r>
                      <a:endParaRPr lang="ko-KR" altLang="en-US" sz="1200" b="1" dirty="0">
                        <a:solidFill>
                          <a:srgbClr val="DC143C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16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3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5034F3C-23E7-4C55-A799-ABD87B0BF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9" y="1408116"/>
            <a:ext cx="4320000" cy="4696081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Supplements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E927CE-5038-4EFF-8514-62DE7B20F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2" y="1408116"/>
            <a:ext cx="4320000" cy="46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8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96A1CF7-F67D-4A8C-8602-F690BC61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9" y="1408116"/>
            <a:ext cx="4320000" cy="464619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Supplements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40B450-C7DC-4D6D-94EF-5AC1D797C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2" y="1408115"/>
            <a:ext cx="4320000" cy="464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3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7BB55-3159-4E87-BD17-C1941CB2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Research about the Moon</a:t>
            </a:r>
            <a:endParaRPr lang="ko-KR" altLang="en-US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42097E87-0D98-4F7D-A382-B7AC20D6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2C40C5F8-1DB7-44D9-915E-1D8E3B4A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D95B452-E1CE-4BD0-BA13-9C85A846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8FC2-B6BE-4DB2-906E-FD1B1BF5BF54}"/>
              </a:ext>
            </a:extLst>
          </p:cNvPr>
          <p:cNvSpPr txBox="1"/>
          <p:nvPr/>
        </p:nvSpPr>
        <p:spPr>
          <a:xfrm>
            <a:off x="432000" y="4471541"/>
            <a:ext cx="27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Lunar Orbiter</a:t>
            </a:r>
          </a:p>
          <a:p>
            <a:pPr algn="ctr"/>
            <a:r>
              <a:rPr lang="en-US" altLang="ko-KR" sz="1400" dirty="0"/>
              <a:t>(Global Map)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03150-0AA4-4733-80B9-7D602F4967B1}"/>
              </a:ext>
            </a:extLst>
          </p:cNvPr>
          <p:cNvSpPr txBox="1"/>
          <p:nvPr/>
        </p:nvSpPr>
        <p:spPr>
          <a:xfrm>
            <a:off x="6012000" y="1647958"/>
            <a:ext cx="2700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Astronomy</a:t>
            </a:r>
          </a:p>
          <a:p>
            <a:pPr algn="ctr"/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DC143C"/>
                </a:solidFill>
              </a:rPr>
              <a:t>Outside </a:t>
            </a:r>
            <a:r>
              <a:rPr lang="en-US" altLang="ko-KR" sz="1600" dirty="0"/>
              <a:t>&amp; </a:t>
            </a:r>
            <a:r>
              <a:rPr lang="en-US" altLang="ko-KR" sz="1600" b="1" dirty="0">
                <a:solidFill>
                  <a:srgbClr val="DC143C"/>
                </a:solidFill>
              </a:rPr>
              <a:t>Onto</a:t>
            </a:r>
            <a:r>
              <a:rPr lang="en-US" altLang="ko-KR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245D0-CAF3-4186-9E7E-9D7C0920D103}"/>
              </a:ext>
            </a:extLst>
          </p:cNvPr>
          <p:cNvSpPr txBox="1"/>
          <p:nvPr/>
        </p:nvSpPr>
        <p:spPr>
          <a:xfrm>
            <a:off x="3222000" y="1647958"/>
            <a:ext cx="2700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Geology</a:t>
            </a:r>
          </a:p>
          <a:p>
            <a:pPr algn="ctr"/>
            <a:r>
              <a:rPr lang="en-US" altLang="ko-KR" sz="1600" dirty="0"/>
              <a:t>(</a:t>
            </a:r>
            <a:r>
              <a:rPr lang="en-US" altLang="ko-KR" sz="1600" b="1" dirty="0">
                <a:solidFill>
                  <a:srgbClr val="DC143C"/>
                </a:solidFill>
              </a:rPr>
              <a:t>Inside</a:t>
            </a:r>
            <a:r>
              <a:rPr lang="en-US" altLang="ko-KR" sz="1600" dirty="0"/>
              <a:t> &amp; </a:t>
            </a:r>
            <a:r>
              <a:rPr lang="en-US" altLang="ko-KR" sz="1600" b="1" dirty="0">
                <a:solidFill>
                  <a:srgbClr val="DC143C"/>
                </a:solidFill>
              </a:rPr>
              <a:t>On</a:t>
            </a:r>
            <a:r>
              <a:rPr lang="en-US" altLang="ko-KR" sz="16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BF40C-466D-46C3-875F-FCA1544D2F83}"/>
              </a:ext>
            </a:extLst>
          </p:cNvPr>
          <p:cNvSpPr txBox="1"/>
          <p:nvPr/>
        </p:nvSpPr>
        <p:spPr>
          <a:xfrm>
            <a:off x="432000" y="2516646"/>
            <a:ext cx="27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Ground-based</a:t>
            </a:r>
          </a:p>
          <a:p>
            <a:pPr algn="ctr"/>
            <a:r>
              <a:rPr lang="en-US" altLang="ko-KR" sz="1400" dirty="0"/>
              <a:t>(Near-side)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A39EC-4369-4795-8C44-C7DA167284D5}"/>
              </a:ext>
            </a:extLst>
          </p:cNvPr>
          <p:cNvSpPr txBox="1"/>
          <p:nvPr/>
        </p:nvSpPr>
        <p:spPr>
          <a:xfrm>
            <a:off x="3222000" y="2516646"/>
            <a:ext cx="2700000" cy="253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the body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Formation &amp; Evolution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Internal Structure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Activity</a:t>
            </a:r>
            <a:br>
              <a:rPr lang="en-US" altLang="ko-KR" sz="1600" dirty="0">
                <a:solidFill>
                  <a:srgbClr val="000000"/>
                </a:solidFill>
              </a:rPr>
            </a:br>
            <a:r>
              <a:rPr lang="en-US" altLang="ko-KR" sz="1100" dirty="0">
                <a:solidFill>
                  <a:srgbClr val="000000"/>
                </a:solidFill>
              </a:rPr>
              <a:t>(volcanism, tectonics)</a:t>
            </a:r>
            <a:endParaRPr lang="en-US" altLang="ko-KR" sz="1100" dirty="0"/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DC143C"/>
                </a:solidFill>
              </a:rPr>
              <a:t>Geographical Features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BD859-56A8-4369-86B0-394F61D6267A}"/>
              </a:ext>
            </a:extLst>
          </p:cNvPr>
          <p:cNvSpPr txBox="1"/>
          <p:nvPr/>
        </p:nvSpPr>
        <p:spPr>
          <a:xfrm>
            <a:off x="6012000" y="2516646"/>
            <a:ext cx="2700000" cy="252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the regolith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Gardening &amp; Weathering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External Environment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Space-weathering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/>
              <a:t>(solar-wind, meteorites, cosmic-ray)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DC143C"/>
                </a:solidFill>
              </a:rPr>
              <a:t>Overall Surface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Maturation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8C1CE-C949-4F4F-8395-6236FE5A7A41}"/>
              </a:ext>
            </a:extLst>
          </p:cNvPr>
          <p:cNvSpPr txBox="1"/>
          <p:nvPr/>
        </p:nvSpPr>
        <p:spPr>
          <a:xfrm>
            <a:off x="432000" y="3494093"/>
            <a:ext cx="27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Lander &amp; Rover</a:t>
            </a:r>
          </a:p>
          <a:p>
            <a:pPr algn="ctr"/>
            <a:r>
              <a:rPr lang="en-US" altLang="ko-KR" sz="1400" dirty="0"/>
              <a:t>(In-situ, Sample return)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D6ABCBE0-B198-4056-AA68-78D8A96B04A6}"/>
              </a:ext>
            </a:extLst>
          </p:cNvPr>
          <p:cNvSpPr/>
          <p:nvPr/>
        </p:nvSpPr>
        <p:spPr>
          <a:xfrm rot="5400000">
            <a:off x="2277000" y="3690000"/>
            <a:ext cx="180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23682D-DC17-461E-BA40-11AA293B36CA}"/>
              </a:ext>
            </a:extLst>
          </p:cNvPr>
          <p:cNvSpPr/>
          <p:nvPr/>
        </p:nvSpPr>
        <p:spPr>
          <a:xfrm>
            <a:off x="612000" y="100800"/>
            <a:ext cx="72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9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7BB55-3159-4E87-BD17-C1941CB2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b="0" dirty="0"/>
              <a:t>Astronomical Perspective</a:t>
            </a:r>
            <a:endParaRPr lang="ko-KR" altLang="en-US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42097E87-0D98-4F7D-A382-B7AC20D6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2C40C5F8-1DB7-44D9-915E-1D8E3B4A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D95B452-E1CE-4BD0-BA13-9C85A846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23682D-DC17-461E-BA40-11AA293B36CA}"/>
              </a:ext>
            </a:extLst>
          </p:cNvPr>
          <p:cNvSpPr/>
          <p:nvPr/>
        </p:nvSpPr>
        <p:spPr>
          <a:xfrm>
            <a:off x="612000" y="100800"/>
            <a:ext cx="144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86CEC4-1393-4F60-8688-3C95CDAB3EEA}"/>
              </a:ext>
            </a:extLst>
          </p:cNvPr>
          <p:cNvGrpSpPr/>
          <p:nvPr/>
        </p:nvGrpSpPr>
        <p:grpSpPr>
          <a:xfrm>
            <a:off x="287493" y="1531785"/>
            <a:ext cx="8569013" cy="3600000"/>
            <a:chOff x="287494" y="2295825"/>
            <a:chExt cx="8569013" cy="3600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88E2ACC-8C0A-4700-9C68-DED9D27F8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494" y="2295825"/>
              <a:ext cx="8569013" cy="360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2F5A4-16DF-40A8-9EE0-F82D6E489BAF}"/>
                </a:ext>
              </a:extLst>
            </p:cNvPr>
            <p:cNvSpPr txBox="1"/>
            <p:nvPr/>
          </p:nvSpPr>
          <p:spPr>
            <a:xfrm>
              <a:off x="6031631" y="4799998"/>
              <a:ext cx="27140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  <a:ea typeface="+mj-ea"/>
                </a:rPr>
                <a:t>Highlands : ~4.6</a:t>
              </a:r>
              <a:r>
                <a:rPr lang="ko-KR" altLang="en-US" sz="1600" dirty="0">
                  <a:solidFill>
                    <a:schemeClr val="bg1"/>
                  </a:solidFill>
                  <a:latin typeface="+mj-lt"/>
                  <a:ea typeface="+mj-ea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latin typeface="+mj-lt"/>
                  <a:ea typeface="+mj-ea"/>
                </a:rPr>
                <a:t>Gyr</a:t>
              </a:r>
              <a:endParaRPr lang="ko-KR" altLang="en-US" sz="16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0114DB-CB29-48BE-A59A-D4C5B9FCF857}"/>
                </a:ext>
              </a:extLst>
            </p:cNvPr>
            <p:cNvSpPr txBox="1"/>
            <p:nvPr/>
          </p:nvSpPr>
          <p:spPr>
            <a:xfrm>
              <a:off x="2714517" y="3049891"/>
              <a:ext cx="198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  <a:ea typeface="+mj-ea"/>
                </a:rPr>
                <a:t>Maria : ~3.8 </a:t>
              </a:r>
              <a:r>
                <a:rPr lang="en-US" altLang="ko-KR" sz="1600" dirty="0" err="1">
                  <a:solidFill>
                    <a:schemeClr val="bg1"/>
                  </a:solidFill>
                  <a:latin typeface="+mj-lt"/>
                  <a:ea typeface="+mj-ea"/>
                </a:rPr>
                <a:t>Gyr</a:t>
              </a:r>
              <a:endParaRPr lang="ko-KR" altLang="en-US" sz="16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EA28CA19-3AAD-4212-8753-0F8D05C6BA06}"/>
              </a:ext>
            </a:extLst>
          </p:cNvPr>
          <p:cNvSpPr/>
          <p:nvPr/>
        </p:nvSpPr>
        <p:spPr>
          <a:xfrm>
            <a:off x="4181475" y="4259471"/>
            <a:ext cx="216000" cy="216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2EC39EA-9EE2-4B22-9B8E-9F7FA24FE01E}"/>
              </a:ext>
            </a:extLst>
          </p:cNvPr>
          <p:cNvSpPr/>
          <p:nvPr/>
        </p:nvSpPr>
        <p:spPr>
          <a:xfrm>
            <a:off x="3971925" y="2983121"/>
            <a:ext cx="216000" cy="216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7EE8D2C-CCC2-4D03-95F7-4DD8827D14BD}"/>
              </a:ext>
            </a:extLst>
          </p:cNvPr>
          <p:cNvSpPr/>
          <p:nvPr/>
        </p:nvSpPr>
        <p:spPr>
          <a:xfrm>
            <a:off x="6919557" y="2417942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CCFC49-23A4-4007-B61E-586848D08DF3}"/>
              </a:ext>
            </a:extLst>
          </p:cNvPr>
          <p:cNvSpPr txBox="1"/>
          <p:nvPr/>
        </p:nvSpPr>
        <p:spPr>
          <a:xfrm>
            <a:off x="3090377" y="3154760"/>
            <a:ext cx="19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a typeface="+mj-ea"/>
              </a:rPr>
              <a:t>Copernicus (800 </a:t>
            </a:r>
            <a:r>
              <a:rPr lang="en-US" altLang="ko-KR" sz="1200" dirty="0" err="1">
                <a:solidFill>
                  <a:schemeClr val="bg1"/>
                </a:solidFill>
                <a:ea typeface="+mj-ea"/>
              </a:rPr>
              <a:t>Myr</a:t>
            </a:r>
            <a:r>
              <a:rPr lang="en-US" altLang="ko-KR" sz="1200" dirty="0">
                <a:solidFill>
                  <a:schemeClr val="bg1"/>
                </a:solidFill>
                <a:ea typeface="+mj-ea"/>
              </a:rPr>
              <a:t>)</a:t>
            </a:r>
            <a:endParaRPr lang="ko-KR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941CF5-F03B-478F-A568-A68C72658005}"/>
              </a:ext>
            </a:extLst>
          </p:cNvPr>
          <p:cNvSpPr txBox="1"/>
          <p:nvPr/>
        </p:nvSpPr>
        <p:spPr>
          <a:xfrm>
            <a:off x="3299475" y="4442196"/>
            <a:ext cx="19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a typeface="+mj-ea"/>
              </a:rPr>
              <a:t>Tycho (108 </a:t>
            </a:r>
            <a:r>
              <a:rPr lang="en-US" altLang="ko-KR" sz="1200" dirty="0" err="1">
                <a:solidFill>
                  <a:schemeClr val="bg1"/>
                </a:solidFill>
                <a:ea typeface="+mj-ea"/>
              </a:rPr>
              <a:t>Myr</a:t>
            </a:r>
            <a:r>
              <a:rPr lang="en-US" altLang="ko-KR" sz="1200" dirty="0">
                <a:solidFill>
                  <a:schemeClr val="bg1"/>
                </a:solidFill>
                <a:ea typeface="+mj-ea"/>
              </a:rPr>
              <a:t>)</a:t>
            </a:r>
            <a:endParaRPr lang="ko-KR" altLang="en-US" sz="12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8DDBEC-D576-4A67-83E6-8608765285D3}"/>
              </a:ext>
            </a:extLst>
          </p:cNvPr>
          <p:cNvSpPr txBox="1"/>
          <p:nvPr/>
        </p:nvSpPr>
        <p:spPr>
          <a:xfrm>
            <a:off x="6001557" y="2140943"/>
            <a:ext cx="19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ea typeface="+mj-ea"/>
              </a:rPr>
              <a:t>Giordano Bruno (4 </a:t>
            </a:r>
            <a:r>
              <a:rPr lang="en-US" altLang="ko-KR" sz="1200" dirty="0" err="1">
                <a:solidFill>
                  <a:schemeClr val="bg1"/>
                </a:solidFill>
                <a:ea typeface="+mj-ea"/>
              </a:rPr>
              <a:t>Myr</a:t>
            </a:r>
            <a:r>
              <a:rPr lang="en-US" altLang="ko-KR" sz="1200" dirty="0">
                <a:solidFill>
                  <a:schemeClr val="bg1"/>
                </a:solidFill>
                <a:ea typeface="+mj-ea"/>
              </a:rPr>
              <a:t>)</a:t>
            </a:r>
            <a:endParaRPr lang="ko-KR" altLang="en-US" sz="1200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1026" name="Picture 2" descr="https://www.lpi.usra.edu/exploration/training/illustrations/craterFormation/preview/02.jpg">
            <a:extLst>
              <a:ext uri="{FF2B5EF4-FFF2-40B4-BE49-F238E27FC236}">
                <a16:creationId xmlns:a16="http://schemas.microsoft.com/office/drawing/2014/main" id="{392B000B-6213-4112-81EA-C7FD66D6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3" y="1531785"/>
            <a:ext cx="248120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2AD863-7063-448F-B68C-612146A1A3C6}"/>
              </a:ext>
            </a:extLst>
          </p:cNvPr>
          <p:cNvGrpSpPr/>
          <p:nvPr/>
        </p:nvGrpSpPr>
        <p:grpSpPr>
          <a:xfrm>
            <a:off x="3399366" y="1838610"/>
            <a:ext cx="5040000" cy="2986350"/>
            <a:chOff x="2052000" y="2055888"/>
            <a:chExt cx="5040000" cy="29863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E7CF010-9BEA-491F-A8E7-B7F716DB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2000" y="2055888"/>
              <a:ext cx="5040000" cy="298635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3497D3-2451-4265-A45E-A1C26C0E1507}"/>
                </a:ext>
              </a:extLst>
            </p:cNvPr>
            <p:cNvSpPr txBox="1"/>
            <p:nvPr/>
          </p:nvSpPr>
          <p:spPr>
            <a:xfrm>
              <a:off x="5112001" y="2055888"/>
              <a:ext cx="1979999" cy="299295"/>
            </a:xfrm>
            <a:prstGeom prst="rect">
              <a:avLst/>
            </a:prstGeom>
            <a:noFill/>
          </p:spPr>
          <p:txBody>
            <a:bodyPr wrap="square" lIns="72000" tIns="72000" rIns="72000" bIns="72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accent1"/>
                  </a:solidFill>
                </a:rPr>
                <a:t>Pieters &amp; Noble (2016) JGRE</a:t>
              </a:r>
              <a:endParaRPr lang="ko-KR" altLang="en-US" sz="1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92EEFCC-DF96-4A6F-9690-18F80574ED88}"/>
              </a:ext>
            </a:extLst>
          </p:cNvPr>
          <p:cNvSpPr txBox="1"/>
          <p:nvPr/>
        </p:nvSpPr>
        <p:spPr>
          <a:xfrm>
            <a:off x="6115050" y="5277140"/>
            <a:ext cx="212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Optical &amp; Physical</a:t>
            </a:r>
          </a:p>
          <a:p>
            <a:pPr algn="ctr"/>
            <a:r>
              <a:rPr lang="en-US" altLang="ko-KR" dirty="0"/>
              <a:t>properties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B1D6A-2458-456B-BEEE-A2330DA78975}"/>
              </a:ext>
            </a:extLst>
          </p:cNvPr>
          <p:cNvSpPr txBox="1"/>
          <p:nvPr/>
        </p:nvSpPr>
        <p:spPr>
          <a:xfrm>
            <a:off x="1270360" y="5277140"/>
            <a:ext cx="17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Fresh Regolith</a:t>
            </a:r>
          </a:p>
          <a:p>
            <a:pPr algn="ctr"/>
            <a:r>
              <a:rPr lang="en-US" altLang="ko-KR" dirty="0"/>
              <a:t>(resurfacing)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0A76EF-73BC-4A47-AEC0-8C3EBA8B5814}"/>
              </a:ext>
            </a:extLst>
          </p:cNvPr>
          <p:cNvSpPr txBox="1"/>
          <p:nvPr/>
        </p:nvSpPr>
        <p:spPr>
          <a:xfrm>
            <a:off x="3692706" y="5277140"/>
            <a:ext cx="1758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Space Weathering</a:t>
            </a:r>
            <a:endParaRPr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635FDF8-0394-479E-BF31-2F0005483891}"/>
              </a:ext>
            </a:extLst>
          </p:cNvPr>
          <p:cNvCxnSpPr/>
          <p:nvPr/>
        </p:nvCxnSpPr>
        <p:spPr>
          <a:xfrm>
            <a:off x="5513174" y="5475066"/>
            <a:ext cx="5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0AA4396-D715-411C-8045-88207FF78BA4}"/>
              </a:ext>
            </a:extLst>
          </p:cNvPr>
          <p:cNvCxnSpPr>
            <a:cxnSpLocks/>
          </p:cNvCxnSpPr>
          <p:nvPr/>
        </p:nvCxnSpPr>
        <p:spPr>
          <a:xfrm flipH="1">
            <a:off x="5513174" y="5725545"/>
            <a:ext cx="540000" cy="0"/>
          </a:xfrm>
          <a:prstGeom prst="straightConnector1">
            <a:avLst/>
          </a:prstGeom>
          <a:ln w="38100">
            <a:solidFill>
              <a:srgbClr val="DC14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D8BB2B-C53E-400C-838D-9921AE4568C1}"/>
              </a:ext>
            </a:extLst>
          </p:cNvPr>
          <p:cNvCxnSpPr/>
          <p:nvPr/>
        </p:nvCxnSpPr>
        <p:spPr>
          <a:xfrm>
            <a:off x="3090828" y="5475066"/>
            <a:ext cx="5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110659B-37D4-4D18-8418-0AC0D1393C44}"/>
              </a:ext>
            </a:extLst>
          </p:cNvPr>
          <p:cNvCxnSpPr>
            <a:cxnSpLocks/>
          </p:cNvCxnSpPr>
          <p:nvPr/>
        </p:nvCxnSpPr>
        <p:spPr>
          <a:xfrm flipH="1">
            <a:off x="3090828" y="5725545"/>
            <a:ext cx="540000" cy="0"/>
          </a:xfrm>
          <a:prstGeom prst="straightConnector1">
            <a:avLst/>
          </a:prstGeom>
          <a:ln w="38100">
            <a:solidFill>
              <a:srgbClr val="DC14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472583-1592-4B2C-8D0B-1005E3690975}"/>
              </a:ext>
            </a:extLst>
          </p:cNvPr>
          <p:cNvGrpSpPr/>
          <p:nvPr/>
        </p:nvGrpSpPr>
        <p:grpSpPr>
          <a:xfrm>
            <a:off x="3057658" y="2507140"/>
            <a:ext cx="3685365" cy="2520000"/>
            <a:chOff x="3057658" y="3145519"/>
            <a:chExt cx="3685365" cy="2520000"/>
          </a:xfrm>
        </p:grpSpPr>
        <p:sp>
          <p:nvSpPr>
            <p:cNvPr id="72" name="부분 원형 71">
              <a:extLst>
                <a:ext uri="{FF2B5EF4-FFF2-40B4-BE49-F238E27FC236}">
                  <a16:creationId xmlns:a16="http://schemas.microsoft.com/office/drawing/2014/main" id="{C68B2829-6AF1-45B5-B3F7-C6D0B46D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3023" y="3145519"/>
              <a:ext cx="2520000" cy="2520000"/>
            </a:xfrm>
            <a:prstGeom prst="pie">
              <a:avLst>
                <a:gd name="adj1" fmla="val 10786048"/>
                <a:gd name="adj2" fmla="val 16200000"/>
              </a:avLst>
            </a:prstGeom>
            <a:solidFill>
              <a:schemeClr val="accent4">
                <a:lumMod val="90000"/>
              </a:schemeClr>
            </a:solidFill>
            <a:ln w="38100"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E7B2D17-CDB2-41CE-B42F-8867360B9992}"/>
                </a:ext>
              </a:extLst>
            </p:cNvPr>
            <p:cNvGrpSpPr/>
            <p:nvPr/>
          </p:nvGrpSpPr>
          <p:grpSpPr>
            <a:xfrm rot="1200000">
              <a:off x="3981157" y="3282462"/>
              <a:ext cx="159780" cy="144000"/>
              <a:chOff x="6464351" y="1723572"/>
              <a:chExt cx="159780" cy="144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E8DBDCA2-58AA-489C-9595-048F8EC7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6054477B-B339-437F-BDBF-EB456D913CE9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1CF743E-E7F0-4AA6-8F61-BCF042FF6DB4}"/>
                </a:ext>
              </a:extLst>
            </p:cNvPr>
            <p:cNvCxnSpPr>
              <a:cxnSpLocks/>
            </p:cNvCxnSpPr>
            <p:nvPr/>
          </p:nvCxnSpPr>
          <p:spPr>
            <a:xfrm rot="13200000" flipV="1">
              <a:off x="3940508" y="3171130"/>
              <a:ext cx="0" cy="468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9971BAC-01E4-4840-96B6-58792153063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732" y="4405519"/>
              <a:ext cx="720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5BBBB95A-6EC6-4F9A-A630-2AF3DBC47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6889" y="3584385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7E7C33D-AAE6-4287-A348-891D7113FF78}"/>
                </a:ext>
              </a:extLst>
            </p:cNvPr>
            <p:cNvSpPr txBox="1"/>
            <p:nvPr/>
          </p:nvSpPr>
          <p:spPr>
            <a:xfrm>
              <a:off x="3057658" y="4403890"/>
              <a:ext cx="1545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DC143C"/>
                  </a:solidFill>
                </a:rPr>
                <a:t>Stronger</a:t>
              </a:r>
            </a:p>
            <a:p>
              <a:pPr algn="ctr"/>
              <a:r>
                <a:rPr lang="en-US" altLang="ko-KR" sz="1400" dirty="0"/>
                <a:t>Flux</a:t>
              </a:r>
              <a:endParaRPr lang="ko-KR" altLang="en-US" sz="1400" dirty="0"/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B2A6DA74-A021-44FA-AF39-D5ACD0EB7A00}"/>
                </a:ext>
              </a:extLst>
            </p:cNvPr>
            <p:cNvCxnSpPr>
              <a:cxnSpLocks/>
            </p:cNvCxnSpPr>
            <p:nvPr/>
          </p:nvCxnSpPr>
          <p:spPr>
            <a:xfrm rot="2400000" flipV="1">
              <a:off x="3998267" y="3399262"/>
              <a:ext cx="576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FFFA82C-9361-4B47-800F-E118F0B8A5E5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5000415" y="3370563"/>
              <a:ext cx="0" cy="1260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595FCB4-E1BA-4545-8BA6-F291175B48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3023" y="431551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E3E1F500-49F8-4A33-9074-CCC2AE2B518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120981" y="4043477"/>
              <a:ext cx="724085" cy="724085"/>
            </a:xfrm>
            <a:prstGeom prst="arc">
              <a:avLst>
                <a:gd name="adj1" fmla="val 19259802"/>
                <a:gd name="adj2" fmla="val 2159666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2187120-D77E-45E5-A8BF-2569F4AA1EA0}"/>
                </a:ext>
              </a:extLst>
            </p:cNvPr>
            <p:cNvSpPr txBox="1"/>
            <p:nvPr/>
          </p:nvSpPr>
          <p:spPr>
            <a:xfrm>
              <a:off x="4752345" y="4151985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 b="1" dirty="0"/>
                <a:t>Lat.</a:t>
              </a:r>
              <a:endParaRPr lang="ko-KR" altLang="en-US" sz="1400" b="1" dirty="0"/>
            </a:p>
          </p:txBody>
        </p:sp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Recent Studies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2441B-024C-4476-8D5B-AF5A494F86E1}"/>
              </a:ext>
            </a:extLst>
          </p:cNvPr>
          <p:cNvSpPr txBox="1"/>
          <p:nvPr/>
        </p:nvSpPr>
        <p:spPr>
          <a:xfrm>
            <a:off x="432000" y="1290770"/>
            <a:ext cx="2700000" cy="3600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b="1" dirty="0"/>
              <a:t>① </a:t>
            </a:r>
            <a:r>
              <a:rPr lang="en-US" altLang="ko-KR" sz="1200" b="1" dirty="0" err="1"/>
              <a:t>Jeong</a:t>
            </a:r>
            <a:r>
              <a:rPr lang="en-US" altLang="ko-KR" sz="1200" b="1" dirty="0"/>
              <a:t> et al. (2015)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1C3B82-9C06-414A-87B2-B370F60A2DC6}"/>
              </a:ext>
            </a:extLst>
          </p:cNvPr>
          <p:cNvSpPr txBox="1"/>
          <p:nvPr/>
        </p:nvSpPr>
        <p:spPr>
          <a:xfrm>
            <a:off x="522000" y="1666100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DC143C"/>
                </a:solidFill>
              </a:rPr>
              <a:t>By micro-meteorites</a:t>
            </a:r>
            <a:endParaRPr lang="ko-KR" altLang="en-US" sz="1200" b="1" dirty="0">
              <a:solidFill>
                <a:srgbClr val="DC143C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5BF253B-39E3-4879-A6CB-A4E7B764A478}"/>
              </a:ext>
            </a:extLst>
          </p:cNvPr>
          <p:cNvGrpSpPr/>
          <p:nvPr/>
        </p:nvGrpSpPr>
        <p:grpSpPr>
          <a:xfrm>
            <a:off x="177254" y="2396827"/>
            <a:ext cx="3121766" cy="2393996"/>
            <a:chOff x="67526" y="2641301"/>
            <a:chExt cx="3121766" cy="239399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FFC8DA0-2592-4151-BA70-E171DB9CA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5882"/>
            <a:stretch/>
          </p:blipFill>
          <p:spPr>
            <a:xfrm>
              <a:off x="67526" y="2641301"/>
              <a:ext cx="3121766" cy="2393996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38C3BA6-9AA6-4C94-8561-FD82651E5930}"/>
                </a:ext>
              </a:extLst>
            </p:cNvPr>
            <p:cNvCxnSpPr>
              <a:cxnSpLocks/>
            </p:cNvCxnSpPr>
            <p:nvPr/>
          </p:nvCxnSpPr>
          <p:spPr>
            <a:xfrm>
              <a:off x="677340" y="4389918"/>
              <a:ext cx="180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5E61106-3DC8-4B93-8052-BC815C1225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7739" y="3135295"/>
              <a:ext cx="1" cy="12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FFA740-99BD-4AB8-86AE-85ACE6DC1892}"/>
                </a:ext>
              </a:extLst>
            </p:cNvPr>
            <p:cNvSpPr txBox="1"/>
            <p:nvPr/>
          </p:nvSpPr>
          <p:spPr>
            <a:xfrm>
              <a:off x="1061438" y="4262537"/>
              <a:ext cx="1031805" cy="257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72000" tIns="36000" rIns="72000" bIns="36000" rtlCol="0">
              <a:spAutoFit/>
            </a:bodyPr>
            <a:lstStyle/>
            <a:p>
              <a:pPr algn="ctr"/>
              <a:r>
                <a:rPr lang="en-US" altLang="ko-KR" sz="1200" b="1" dirty="0"/>
                <a:t>Latitude ↑</a:t>
              </a:r>
              <a:endParaRPr lang="ko-KR" altLang="en-US" sz="12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8F2733-278F-4425-86EE-5BA13DE71ECD}"/>
                </a:ext>
              </a:extLst>
            </p:cNvPr>
            <p:cNvSpPr txBox="1"/>
            <p:nvPr/>
          </p:nvSpPr>
          <p:spPr>
            <a:xfrm>
              <a:off x="2169745" y="3665610"/>
              <a:ext cx="756000" cy="442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72000" tIns="36000" rIns="72000" bIns="36000" rtlCol="0">
              <a:spAutoFit/>
            </a:bodyPr>
            <a:lstStyle/>
            <a:p>
              <a:pPr algn="ctr"/>
              <a:r>
                <a:rPr lang="en-US" altLang="ko-KR" sz="1200" b="1" dirty="0"/>
                <a:t>Grain Size ↑</a:t>
              </a:r>
              <a:endParaRPr lang="ko-KR" altLang="en-US" sz="1200" b="1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40D59D-3A93-4E62-9B5D-7B1F1BEFC07A}"/>
              </a:ext>
            </a:extLst>
          </p:cNvPr>
          <p:cNvSpPr/>
          <p:nvPr/>
        </p:nvSpPr>
        <p:spPr>
          <a:xfrm>
            <a:off x="415286" y="1973584"/>
            <a:ext cx="27334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/>
              <a:t>[ only near-side, with </a:t>
            </a:r>
            <a:r>
              <a:rPr lang="en-US" altLang="ko-KR" sz="1200" b="1" dirty="0"/>
              <a:t>polarization</a:t>
            </a:r>
            <a:r>
              <a:rPr lang="en-US" altLang="ko-KR" sz="1200" dirty="0"/>
              <a:t> ]</a:t>
            </a:r>
            <a:endParaRPr lang="ko-KR" altLang="en-US" sz="12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624CE7-5C5E-4E67-A6C0-8DFDC25A0250}"/>
              </a:ext>
            </a:extLst>
          </p:cNvPr>
          <p:cNvGrpSpPr/>
          <p:nvPr/>
        </p:nvGrpSpPr>
        <p:grpSpPr>
          <a:xfrm>
            <a:off x="5933085" y="1290769"/>
            <a:ext cx="2778915" cy="4768029"/>
            <a:chOff x="5933085" y="1290769"/>
            <a:chExt cx="2778915" cy="476802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A2A4E29-734B-431B-B1FC-F825570F14B9}"/>
                </a:ext>
              </a:extLst>
            </p:cNvPr>
            <p:cNvSpPr txBox="1"/>
            <p:nvPr/>
          </p:nvSpPr>
          <p:spPr>
            <a:xfrm>
              <a:off x="6012000" y="1290769"/>
              <a:ext cx="2700000" cy="36000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/>
                <a:t>③ </a:t>
              </a:r>
              <a:r>
                <a:rPr lang="en-US" altLang="ko-KR" sz="1200" b="1" dirty="0"/>
                <a:t>Sim et al. (2017)</a:t>
              </a:r>
              <a:endParaRPr lang="ko-KR" altLang="en-US" sz="1200" b="1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EFD8127-8A6F-4A2F-A5BB-BF378D8B5331}"/>
                </a:ext>
              </a:extLst>
            </p:cNvPr>
            <p:cNvSpPr txBox="1"/>
            <p:nvPr/>
          </p:nvSpPr>
          <p:spPr>
            <a:xfrm>
              <a:off x="6102000" y="1666100"/>
              <a:ext cx="25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DC143C"/>
                  </a:solidFill>
                </a:rPr>
                <a:t>By solar-wind particles</a:t>
              </a:r>
              <a:endParaRPr lang="ko-KR" altLang="en-US" sz="1200" b="1" dirty="0">
                <a:solidFill>
                  <a:srgbClr val="DC143C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FFB959E-5819-4E10-98D7-E4B9A378A170}"/>
                </a:ext>
              </a:extLst>
            </p:cNvPr>
            <p:cNvSpPr/>
            <p:nvPr/>
          </p:nvSpPr>
          <p:spPr>
            <a:xfrm>
              <a:off x="6110697" y="1955978"/>
              <a:ext cx="25026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/>
                <a:t>[ whole moon, </a:t>
              </a:r>
              <a:r>
                <a:rPr lang="en-US" altLang="ko-KR" sz="1200" b="1" dirty="0"/>
                <a:t>with crater wall</a:t>
              </a:r>
              <a:r>
                <a:rPr lang="en-US" altLang="ko-KR" sz="1200" dirty="0"/>
                <a:t> ]</a:t>
              </a:r>
              <a:endParaRPr lang="ko-KR" altLang="en-US" sz="1200" dirty="0"/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F964996-E278-4544-B897-215888DF4100}"/>
                </a:ext>
              </a:extLst>
            </p:cNvPr>
            <p:cNvGrpSpPr/>
            <p:nvPr/>
          </p:nvGrpSpPr>
          <p:grpSpPr>
            <a:xfrm>
              <a:off x="6302105" y="4286383"/>
              <a:ext cx="2388427" cy="1755797"/>
              <a:chOff x="7587188" y="2466253"/>
              <a:chExt cx="2388427" cy="1755797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499C3D40-C787-4571-A092-67948EC61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5347"/>
              <a:stretch>
                <a:fillRect/>
              </a:stretch>
            </p:blipFill>
            <p:spPr>
              <a:xfrm>
                <a:off x="7588781" y="2466253"/>
                <a:ext cx="2386834" cy="1348814"/>
              </a:xfrm>
              <a:custGeom>
                <a:avLst/>
                <a:gdLst>
                  <a:gd name="connsiteX0" fmla="*/ 0 w 2386834"/>
                  <a:gd name="connsiteY0" fmla="*/ 0 h 1348814"/>
                  <a:gd name="connsiteX1" fmla="*/ 2386834 w 2386834"/>
                  <a:gd name="connsiteY1" fmla="*/ 0 h 1348814"/>
                  <a:gd name="connsiteX2" fmla="*/ 2386834 w 2386834"/>
                  <a:gd name="connsiteY2" fmla="*/ 1348814 h 1348814"/>
                  <a:gd name="connsiteX3" fmla="*/ 0 w 2386834"/>
                  <a:gd name="connsiteY3" fmla="*/ 1348814 h 1348814"/>
                  <a:gd name="connsiteX4" fmla="*/ 0 w 2386834"/>
                  <a:gd name="connsiteY4" fmla="*/ 0 h 134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834" h="1348814">
                    <a:moveTo>
                      <a:pt x="0" y="0"/>
                    </a:moveTo>
                    <a:lnTo>
                      <a:pt x="2386834" y="0"/>
                    </a:lnTo>
                    <a:lnTo>
                      <a:pt x="2386834" y="1348814"/>
                    </a:lnTo>
                    <a:lnTo>
                      <a:pt x="0" y="13488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4DA158-3A9C-451E-A719-BE4758D3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3158"/>
              <a:stretch>
                <a:fillRect/>
              </a:stretch>
            </p:blipFill>
            <p:spPr>
              <a:xfrm>
                <a:off x="7587188" y="3801792"/>
                <a:ext cx="2382286" cy="420258"/>
              </a:xfrm>
              <a:custGeom>
                <a:avLst/>
                <a:gdLst>
                  <a:gd name="connsiteX0" fmla="*/ 0 w 2386834"/>
                  <a:gd name="connsiteY0" fmla="*/ 0 h 419631"/>
                  <a:gd name="connsiteX1" fmla="*/ 2386834 w 2386834"/>
                  <a:gd name="connsiteY1" fmla="*/ 0 h 419631"/>
                  <a:gd name="connsiteX2" fmla="*/ 2386834 w 2386834"/>
                  <a:gd name="connsiteY2" fmla="*/ 419631 h 419631"/>
                  <a:gd name="connsiteX3" fmla="*/ 0 w 2386834"/>
                  <a:gd name="connsiteY3" fmla="*/ 419631 h 419631"/>
                  <a:gd name="connsiteX4" fmla="*/ 0 w 2386834"/>
                  <a:gd name="connsiteY4" fmla="*/ 0 h 41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834" h="419631">
                    <a:moveTo>
                      <a:pt x="0" y="0"/>
                    </a:moveTo>
                    <a:lnTo>
                      <a:pt x="2386834" y="0"/>
                    </a:lnTo>
                    <a:lnTo>
                      <a:pt x="2386834" y="419631"/>
                    </a:lnTo>
                    <a:lnTo>
                      <a:pt x="0" y="41963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9B87FCF-8ED6-418E-9BE0-BDB078FFB273}"/>
                </a:ext>
              </a:extLst>
            </p:cNvPr>
            <p:cNvGrpSpPr/>
            <p:nvPr/>
          </p:nvGrpSpPr>
          <p:grpSpPr>
            <a:xfrm>
              <a:off x="5975705" y="2404772"/>
              <a:ext cx="2708686" cy="1750750"/>
              <a:chOff x="7260788" y="565643"/>
              <a:chExt cx="2708686" cy="1750750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EEA5D0E1-5B1D-47B9-AC58-7C82C02FC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46842"/>
              <a:stretch>
                <a:fillRect/>
              </a:stretch>
            </p:blipFill>
            <p:spPr>
              <a:xfrm>
                <a:off x="7260788" y="1896762"/>
                <a:ext cx="2708686" cy="419631"/>
              </a:xfrm>
              <a:custGeom>
                <a:avLst/>
                <a:gdLst>
                  <a:gd name="connsiteX0" fmla="*/ 0 w 2708686"/>
                  <a:gd name="connsiteY0" fmla="*/ 0 h 419631"/>
                  <a:gd name="connsiteX1" fmla="*/ 2708686 w 2708686"/>
                  <a:gd name="connsiteY1" fmla="*/ 0 h 419631"/>
                  <a:gd name="connsiteX2" fmla="*/ 2708686 w 2708686"/>
                  <a:gd name="connsiteY2" fmla="*/ 419631 h 419631"/>
                  <a:gd name="connsiteX3" fmla="*/ 0 w 2708686"/>
                  <a:gd name="connsiteY3" fmla="*/ 419631 h 419631"/>
                  <a:gd name="connsiteX4" fmla="*/ 0 w 2708686"/>
                  <a:gd name="connsiteY4" fmla="*/ 0 h 41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8686" h="419631">
                    <a:moveTo>
                      <a:pt x="0" y="0"/>
                    </a:moveTo>
                    <a:lnTo>
                      <a:pt x="2708686" y="0"/>
                    </a:lnTo>
                    <a:lnTo>
                      <a:pt x="2708686" y="419631"/>
                    </a:lnTo>
                    <a:lnTo>
                      <a:pt x="0" y="41963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AF7942D5-BC67-4B7F-BF3D-0D9B55C2D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0799" r="44653"/>
              <a:stretch>
                <a:fillRect/>
              </a:stretch>
            </p:blipFill>
            <p:spPr>
              <a:xfrm>
                <a:off x="7588225" y="565643"/>
                <a:ext cx="2381249" cy="1348814"/>
              </a:xfrm>
              <a:custGeom>
                <a:avLst/>
                <a:gdLst>
                  <a:gd name="connsiteX0" fmla="*/ 0 w 2381249"/>
                  <a:gd name="connsiteY0" fmla="*/ 0 h 1348814"/>
                  <a:gd name="connsiteX1" fmla="*/ 2381249 w 2381249"/>
                  <a:gd name="connsiteY1" fmla="*/ 0 h 1348814"/>
                  <a:gd name="connsiteX2" fmla="*/ 2381249 w 2381249"/>
                  <a:gd name="connsiteY2" fmla="*/ 1348814 h 1348814"/>
                  <a:gd name="connsiteX3" fmla="*/ 0 w 2381249"/>
                  <a:gd name="connsiteY3" fmla="*/ 1348814 h 1348814"/>
                  <a:gd name="connsiteX4" fmla="*/ 0 w 2381249"/>
                  <a:gd name="connsiteY4" fmla="*/ 0 h 134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49" h="1348814">
                    <a:moveTo>
                      <a:pt x="0" y="0"/>
                    </a:moveTo>
                    <a:lnTo>
                      <a:pt x="2381249" y="0"/>
                    </a:lnTo>
                    <a:lnTo>
                      <a:pt x="2381249" y="1348814"/>
                    </a:lnTo>
                    <a:lnTo>
                      <a:pt x="0" y="13488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4E77E1ED-7925-40E6-BCD3-6B5D67FF5D2E}"/>
                </a:ext>
              </a:extLst>
            </p:cNvPr>
            <p:cNvGrpSpPr/>
            <p:nvPr/>
          </p:nvGrpSpPr>
          <p:grpSpPr>
            <a:xfrm>
              <a:off x="6320016" y="5801429"/>
              <a:ext cx="2196679" cy="257369"/>
              <a:chOff x="6320016" y="5972879"/>
              <a:chExt cx="2196679" cy="257369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5FD3D4B1-7FA0-4D6F-9A13-822FB04076E1}"/>
                  </a:ext>
                </a:extLst>
              </p:cNvPr>
              <p:cNvGrpSpPr/>
              <p:nvPr/>
            </p:nvGrpSpPr>
            <p:grpSpPr>
              <a:xfrm>
                <a:off x="6320016" y="6101563"/>
                <a:ext cx="2196679" cy="0"/>
                <a:chOff x="6320016" y="6101563"/>
                <a:chExt cx="2196679" cy="0"/>
              </a:xfrm>
            </p:grpSpPr>
            <p:cxnSp>
              <p:nvCxnSpPr>
                <p:cNvPr id="110" name="직선 화살표 연결선 109">
                  <a:extLst>
                    <a:ext uri="{FF2B5EF4-FFF2-40B4-BE49-F238E27FC236}">
                      <a16:creationId xmlns:a16="http://schemas.microsoft.com/office/drawing/2014/main" id="{6D715D75-C9EC-4713-8EA3-1DB5EC2BF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0016" y="6101563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화살표 연결선 110">
                  <a:extLst>
                    <a:ext uri="{FF2B5EF4-FFF2-40B4-BE49-F238E27FC236}">
                      <a16:creationId xmlns:a16="http://schemas.microsoft.com/office/drawing/2014/main" id="{B16EB7D8-7709-4D7D-A405-ACE4BBB01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7895" y="6101563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E0326B-88A6-4A9E-96CC-65599BD53BB3}"/>
                  </a:ext>
                </a:extLst>
              </p:cNvPr>
              <p:cNvSpPr txBox="1"/>
              <p:nvPr/>
            </p:nvSpPr>
            <p:spPr>
              <a:xfrm>
                <a:off x="6878355" y="5972879"/>
                <a:ext cx="1080000" cy="257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72000" tIns="36000" rIns="72000" bIns="36000" rtlCol="0" anchor="ctr">
                <a:spAutoFit/>
              </a:bodyPr>
              <a:lstStyle/>
              <a:p>
                <a:pPr algn="ctr"/>
                <a:r>
                  <a:rPr lang="en-US" altLang="ko-KR" sz="1200" b="1" dirty="0"/>
                  <a:t>Longitude</a:t>
                </a:r>
                <a:endParaRPr lang="ko-KR" altLang="en-US" sz="1200" b="1" dirty="0"/>
              </a:p>
            </p:txBody>
          </p:sp>
        </p:grp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A400545-91F6-4587-B807-8806B332A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0" y="4036006"/>
              <a:ext cx="1982665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FC9C48D-DD21-4C29-AFBC-DE0436E14B45}"/>
                </a:ext>
              </a:extLst>
            </p:cNvPr>
            <p:cNvSpPr txBox="1"/>
            <p:nvPr/>
          </p:nvSpPr>
          <p:spPr>
            <a:xfrm>
              <a:off x="6944675" y="3925600"/>
              <a:ext cx="1031805" cy="257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72000" tIns="36000" rIns="72000" bIns="36000" rtlCol="0" anchor="ctr">
              <a:spAutoFit/>
            </a:bodyPr>
            <a:lstStyle/>
            <a:p>
              <a:pPr algn="ctr"/>
              <a:r>
                <a:rPr lang="en-US" altLang="ko-KR" sz="1200" b="1" dirty="0"/>
                <a:t>Latitude ↑</a:t>
              </a:r>
              <a:endParaRPr lang="ko-KR" altLang="en-US" sz="1200" b="1" dirty="0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50595C85-372A-408B-B2EC-CF40D8508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9900" y="2449503"/>
              <a:ext cx="1" cy="13583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7E356FF8-14DC-42B6-BE17-99337830D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7502" y="4309271"/>
              <a:ext cx="1" cy="13583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71F0C2-7083-4D6E-A931-23DBBB884DA5}"/>
                </a:ext>
              </a:extLst>
            </p:cNvPr>
            <p:cNvSpPr txBox="1"/>
            <p:nvPr/>
          </p:nvSpPr>
          <p:spPr>
            <a:xfrm rot="16200000">
              <a:off x="5305770" y="4865562"/>
              <a:ext cx="1512000" cy="257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72000" tIns="36000" rIns="72000" bIns="36000" rtlCol="0" anchor="ctr">
              <a:spAutoFit/>
            </a:bodyPr>
            <a:lstStyle/>
            <a:p>
              <a:pPr algn="ctr"/>
              <a:r>
                <a:rPr lang="el-GR" altLang="ko-KR" sz="1200" b="1" dirty="0"/>
                <a:t>Δ</a:t>
              </a:r>
              <a:r>
                <a:rPr lang="en-US" altLang="ko-KR" sz="1200" b="1" dirty="0"/>
                <a:t>Reflectance ↓ </a:t>
              </a:r>
              <a:endParaRPr lang="ko-KR" altLang="en-US" sz="12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907569D-A5D6-4323-9588-A59287D66BC6}"/>
                </a:ext>
              </a:extLst>
            </p:cNvPr>
            <p:cNvSpPr txBox="1"/>
            <p:nvPr/>
          </p:nvSpPr>
          <p:spPr>
            <a:xfrm rot="16200000">
              <a:off x="5305770" y="3005622"/>
              <a:ext cx="1512000" cy="257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72000" tIns="36000" rIns="72000" bIns="36000" rtlCol="0" anchor="ctr">
              <a:spAutoFit/>
            </a:bodyPr>
            <a:lstStyle/>
            <a:p>
              <a:pPr algn="ctr"/>
              <a:r>
                <a:rPr lang="el-GR" altLang="ko-KR" sz="1200" b="1" dirty="0"/>
                <a:t>Δ</a:t>
              </a:r>
              <a:r>
                <a:rPr lang="en-US" altLang="ko-KR" sz="1200" b="1" dirty="0"/>
                <a:t>Reflectance ↓ </a:t>
              </a:r>
              <a:endParaRPr lang="ko-KR" altLang="en-US" sz="1200" b="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629928E-C42C-43C7-AD1E-BDE499B59EC0}"/>
              </a:ext>
            </a:extLst>
          </p:cNvPr>
          <p:cNvSpPr txBox="1"/>
          <p:nvPr/>
        </p:nvSpPr>
        <p:spPr>
          <a:xfrm>
            <a:off x="914218" y="4786706"/>
            <a:ext cx="4680000" cy="432000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DC143C"/>
                </a:solidFill>
              </a:rPr>
              <a:t>Lower </a:t>
            </a:r>
            <a:r>
              <a:rPr lang="en-US" altLang="ko-KR" sz="1400" dirty="0"/>
              <a:t>latitude </a:t>
            </a:r>
            <a:r>
              <a:rPr lang="en-US" altLang="ko-KR" sz="1400" dirty="0">
                <a:sym typeface="Wingdings" panose="05000000000000000000" pitchFamily="2" charset="2"/>
              </a:rPr>
              <a:t>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Stronger </a:t>
            </a:r>
            <a:r>
              <a:rPr lang="en-US" altLang="ko-KR" sz="1400" dirty="0">
                <a:sym typeface="Wingdings" panose="05000000000000000000" pitchFamily="2" charset="2"/>
              </a:rPr>
              <a:t>Flux  </a:t>
            </a:r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More</a:t>
            </a:r>
            <a:r>
              <a:rPr lang="en-US" altLang="ko-KR" sz="1400" dirty="0">
                <a:sym typeface="Wingdings" panose="05000000000000000000" pitchFamily="2" charset="2"/>
              </a:rPr>
              <a:t> Mature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3E025C-05EE-4E9F-BBC8-0CA08F52791C}"/>
              </a:ext>
            </a:extLst>
          </p:cNvPr>
          <p:cNvSpPr txBox="1"/>
          <p:nvPr/>
        </p:nvSpPr>
        <p:spPr>
          <a:xfrm>
            <a:off x="2208524" y="5520266"/>
            <a:ext cx="3359431" cy="3885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② </a:t>
            </a:r>
            <a:r>
              <a:rPr lang="en-US" altLang="ko-KR" sz="1400" b="1" dirty="0">
                <a:solidFill>
                  <a:srgbClr val="DC143C"/>
                </a:solidFill>
              </a:rPr>
              <a:t>Darker </a:t>
            </a:r>
            <a:r>
              <a:rPr lang="en-US" altLang="ko-KR" sz="1400" dirty="0"/>
              <a:t>Reflectance, </a:t>
            </a:r>
            <a:r>
              <a:rPr lang="en-US" altLang="ko-KR" sz="1400" b="1" dirty="0">
                <a:solidFill>
                  <a:srgbClr val="C00000"/>
                </a:solidFill>
              </a:rPr>
              <a:t>Redder</a:t>
            </a:r>
            <a:r>
              <a:rPr lang="en-US" altLang="ko-KR" sz="1400" dirty="0"/>
              <a:t> Color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C993F0-C99D-4A6E-ABF2-7F5F80FD931F}"/>
              </a:ext>
            </a:extLst>
          </p:cNvPr>
          <p:cNvSpPr txBox="1"/>
          <p:nvPr/>
        </p:nvSpPr>
        <p:spPr>
          <a:xfrm>
            <a:off x="2208524" y="5202798"/>
            <a:ext cx="2227653" cy="3885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① </a:t>
            </a:r>
            <a:r>
              <a:rPr lang="en-US" altLang="ko-KR" sz="1400" b="1" dirty="0">
                <a:solidFill>
                  <a:srgbClr val="DC143C"/>
                </a:solidFill>
              </a:rPr>
              <a:t>Smaller </a:t>
            </a:r>
            <a:r>
              <a:rPr lang="en-US" altLang="ko-KR" sz="1400" dirty="0"/>
              <a:t>Grain size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E89F7-FC57-420A-8B6E-9E068072D535}"/>
              </a:ext>
            </a:extLst>
          </p:cNvPr>
          <p:cNvSpPr txBox="1"/>
          <p:nvPr/>
        </p:nvSpPr>
        <p:spPr>
          <a:xfrm>
            <a:off x="2208523" y="5837734"/>
            <a:ext cx="2844000" cy="3885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③ </a:t>
            </a:r>
            <a:r>
              <a:rPr lang="en-US" altLang="ko-KR" sz="1400" b="1" dirty="0">
                <a:solidFill>
                  <a:srgbClr val="DC143C"/>
                </a:solidFill>
              </a:rPr>
              <a:t>Lower </a:t>
            </a:r>
            <a:r>
              <a:rPr lang="el-GR" altLang="ko-KR" sz="1400" dirty="0"/>
              <a:t>Δ</a:t>
            </a:r>
            <a:r>
              <a:rPr lang="en-US" altLang="ko-KR" sz="1400" dirty="0" err="1"/>
              <a:t>Refelctance</a:t>
            </a:r>
            <a:r>
              <a:rPr lang="en-US" altLang="ko-KR" sz="1400" dirty="0"/>
              <a:t>, </a:t>
            </a:r>
            <a:r>
              <a:rPr lang="el-GR" altLang="ko-KR" sz="1400" dirty="0"/>
              <a:t>Δ</a:t>
            </a:r>
            <a:r>
              <a:rPr lang="en-US" altLang="ko-KR" sz="1400" dirty="0"/>
              <a:t>OMAT</a:t>
            </a:r>
            <a:endParaRPr lang="ko-KR" altLang="en-US" sz="1400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F5575E2-AE5B-4C58-93A1-8BED2C46D495}"/>
              </a:ext>
            </a:extLst>
          </p:cNvPr>
          <p:cNvSpPr/>
          <p:nvPr/>
        </p:nvSpPr>
        <p:spPr>
          <a:xfrm rot="5400000">
            <a:off x="1557824" y="5638129"/>
            <a:ext cx="90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15370D3-D830-4F1F-836F-944367B3DDB6}"/>
              </a:ext>
            </a:extLst>
          </p:cNvPr>
          <p:cNvGrpSpPr/>
          <p:nvPr/>
        </p:nvGrpSpPr>
        <p:grpSpPr>
          <a:xfrm>
            <a:off x="3222000" y="1290769"/>
            <a:ext cx="2700000" cy="3061142"/>
            <a:chOff x="3222000" y="1290770"/>
            <a:chExt cx="2700000" cy="306114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DDBE133-A6D0-492B-9CAC-4B071C8679F7}"/>
                </a:ext>
              </a:extLst>
            </p:cNvPr>
            <p:cNvSpPr txBox="1"/>
            <p:nvPr/>
          </p:nvSpPr>
          <p:spPr>
            <a:xfrm>
              <a:off x="3222000" y="1290770"/>
              <a:ext cx="2700000" cy="36000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/>
                <a:t>② </a:t>
              </a:r>
              <a:r>
                <a:rPr lang="en-US" altLang="ko-KR" sz="1200" b="1" dirty="0"/>
                <a:t>Hemingway et al. (2015)</a:t>
              </a:r>
              <a:endParaRPr lang="ko-KR" altLang="en-US" sz="12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3108020-11A8-41CA-8611-121484ED13C5}"/>
                </a:ext>
              </a:extLst>
            </p:cNvPr>
            <p:cNvSpPr txBox="1"/>
            <p:nvPr/>
          </p:nvSpPr>
          <p:spPr>
            <a:xfrm>
              <a:off x="3312000" y="1666100"/>
              <a:ext cx="25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DC143C"/>
                  </a:solidFill>
                </a:rPr>
                <a:t>By solar-wind particles</a:t>
              </a:r>
              <a:endParaRPr lang="ko-KR" altLang="en-US" sz="1200" b="1" dirty="0">
                <a:solidFill>
                  <a:srgbClr val="DC143C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2557C340-98E0-46F8-8D18-315C22349C47}"/>
                </a:ext>
              </a:extLst>
            </p:cNvPr>
            <p:cNvSpPr/>
            <p:nvPr/>
          </p:nvSpPr>
          <p:spPr>
            <a:xfrm>
              <a:off x="3599619" y="1973584"/>
              <a:ext cx="19447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/>
                <a:t>[ only </a:t>
              </a:r>
              <a:r>
                <a:rPr lang="en-US" altLang="ko-KR" sz="1200" dirty="0" err="1"/>
                <a:t>maria</a:t>
              </a:r>
              <a:r>
                <a:rPr lang="en-US" altLang="ko-KR" sz="1200" dirty="0"/>
                <a:t>, </a:t>
              </a:r>
              <a:r>
                <a:rPr lang="en-US" altLang="ko-KR" sz="1200" b="1" dirty="0"/>
                <a:t>with swirl</a:t>
              </a:r>
              <a:r>
                <a:rPr lang="en-US" altLang="ko-KR" sz="1200" dirty="0"/>
                <a:t> ]</a:t>
              </a:r>
              <a:endParaRPr lang="ko-KR" altLang="en-US" sz="1200" dirty="0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380DB41-E609-442C-BD58-D323409C84D6}"/>
                </a:ext>
              </a:extLst>
            </p:cNvPr>
            <p:cNvGrpSpPr/>
            <p:nvPr/>
          </p:nvGrpSpPr>
          <p:grpSpPr>
            <a:xfrm>
              <a:off x="3272444" y="2352013"/>
              <a:ext cx="2499439" cy="1999899"/>
              <a:chOff x="3513468" y="2523463"/>
              <a:chExt cx="2499439" cy="1999899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38B9A8FD-2535-4485-838E-BA454E8E60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4168" b="29952"/>
              <a:stretch/>
            </p:blipFill>
            <p:spPr>
              <a:xfrm rot="5400000">
                <a:off x="3867948" y="2378403"/>
                <a:ext cx="1999899" cy="2290019"/>
              </a:xfrm>
              <a:prstGeom prst="rect">
                <a:avLst/>
              </a:prstGeom>
            </p:spPr>
          </p:pic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F2922981-2AEA-4D6E-949E-C302130471C2}"/>
                  </a:ext>
                </a:extLst>
              </p:cNvPr>
              <p:cNvGrpSpPr/>
              <p:nvPr/>
            </p:nvGrpSpPr>
            <p:grpSpPr>
              <a:xfrm>
                <a:off x="3751079" y="2700827"/>
                <a:ext cx="2196679" cy="0"/>
                <a:chOff x="4196121" y="2646992"/>
                <a:chExt cx="2196679" cy="0"/>
              </a:xfrm>
            </p:grpSpPr>
            <p:cxnSp>
              <p:nvCxnSpPr>
                <p:cNvPr id="126" name="직선 화살표 연결선 125">
                  <a:extLst>
                    <a:ext uri="{FF2B5EF4-FFF2-40B4-BE49-F238E27FC236}">
                      <a16:creationId xmlns:a16="http://schemas.microsoft.com/office/drawing/2014/main" id="{E3DC27DF-BD7C-4AFB-AF68-B2D3F4792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96121" y="2646992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화살표 연결선 126">
                  <a:extLst>
                    <a:ext uri="{FF2B5EF4-FFF2-40B4-BE49-F238E27FC236}">
                      <a16:creationId xmlns:a16="http://schemas.microsoft.com/office/drawing/2014/main" id="{5A9A0A27-86A8-423C-8E23-3B22A2D5C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0" y="2646992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349B8E6-E498-4B1F-9720-D70DCCF6FACE}"/>
                  </a:ext>
                </a:extLst>
              </p:cNvPr>
              <p:cNvSpPr txBox="1"/>
              <p:nvPr/>
            </p:nvSpPr>
            <p:spPr>
              <a:xfrm>
                <a:off x="4333516" y="2572143"/>
                <a:ext cx="1031805" cy="257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72000" tIns="36000" rIns="72000" bIns="36000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Latitude ↑</a:t>
                </a:r>
                <a:endParaRPr lang="ko-KR" altLang="en-US" sz="1200" b="1" dirty="0"/>
              </a:p>
            </p:txBody>
          </p:sp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05BC9027-E53A-45E2-B832-A5D020F54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6441" y="3126679"/>
                <a:ext cx="1" cy="135835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9EA0379-B20F-4AAA-BC00-050896E0E6FC}"/>
                  </a:ext>
                </a:extLst>
              </p:cNvPr>
              <p:cNvSpPr txBox="1"/>
              <p:nvPr/>
            </p:nvSpPr>
            <p:spPr>
              <a:xfrm rot="16200000">
                <a:off x="2930841" y="3616340"/>
                <a:ext cx="1422623" cy="2573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72000" tIns="36000" rIns="72000" bIns="36000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Reflectance ↑</a:t>
                </a:r>
                <a:endParaRPr lang="ko-KR" altLang="en-US" sz="1200" b="1" dirty="0"/>
              </a:p>
            </p:txBody>
          </p:sp>
        </p:grp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D8B684D-9FD0-40C7-898F-137969C9FD87}"/>
              </a:ext>
            </a:extLst>
          </p:cNvPr>
          <p:cNvSpPr/>
          <p:nvPr/>
        </p:nvSpPr>
        <p:spPr>
          <a:xfrm>
            <a:off x="612000" y="100800"/>
            <a:ext cx="216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6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81F92-F0F2-4C85-8299-75869173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Database &amp; Global Map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45864D-35EF-49FC-BECE-1553BE4B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1CBBD2-0D42-45A9-99DC-162B6483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49319C-7618-4F9D-83F3-C7D78693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E862BE-9529-4008-B3E9-5CA19ED7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21807"/>
              </p:ext>
            </p:extLst>
          </p:nvPr>
        </p:nvGraphicFramePr>
        <p:xfrm>
          <a:off x="1100395" y="1227025"/>
          <a:ext cx="7200000" cy="201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8858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835571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835571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Lunar Impact Crater Database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4"/>
                          </a:solidFill>
                        </a:rPr>
                        <a:t>(LPI 2015)</a:t>
                      </a:r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Moon Crater Database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4"/>
                          </a:solidFill>
                        </a:rPr>
                        <a:t>(Robbins et al., 2018)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Total Number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8716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~1.3 million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43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Main Information</a:t>
                      </a:r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Latitude &amp; Longitude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456133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Diameter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Major/Minor-axis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73269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A6D05F0-DFEE-43EF-A071-A78188A3CD17}"/>
              </a:ext>
            </a:extLst>
          </p:cNvPr>
          <p:cNvSpPr/>
          <p:nvPr/>
        </p:nvSpPr>
        <p:spPr>
          <a:xfrm>
            <a:off x="3968885" y="7169567"/>
            <a:ext cx="3086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200" dirty="0"/>
              <a:t>Approximately</a:t>
            </a:r>
            <a:r>
              <a:rPr lang="ko-KR" altLang="en-US" sz="1200" dirty="0"/>
              <a:t> </a:t>
            </a:r>
            <a:r>
              <a:rPr lang="en-US" altLang="ko-KR" sz="1200" dirty="0"/>
              <a:t>complete</a:t>
            </a:r>
            <a:r>
              <a:rPr lang="ko-KR" altLang="en-US" sz="1200" dirty="0"/>
              <a:t> </a:t>
            </a:r>
            <a:r>
              <a:rPr lang="en-US" altLang="ko-KR" sz="1200" dirty="0"/>
              <a:t>for</a:t>
            </a:r>
            <a:r>
              <a:rPr lang="ko-KR" altLang="en-US" sz="1200" dirty="0"/>
              <a:t> </a:t>
            </a:r>
            <a:r>
              <a:rPr lang="en-US" altLang="ko-KR" sz="1200" dirty="0"/>
              <a:t>all</a:t>
            </a:r>
            <a:r>
              <a:rPr lang="ko-KR" altLang="en-US" sz="1200" dirty="0"/>
              <a:t> </a:t>
            </a:r>
            <a:r>
              <a:rPr lang="en-US" altLang="ko-KR" sz="1200" dirty="0"/>
              <a:t>craters</a:t>
            </a:r>
          </a:p>
          <a:p>
            <a:pPr algn="ctr" latinLnBrk="1"/>
            <a:r>
              <a:rPr lang="en-US" altLang="ko-KR" sz="1200" dirty="0"/>
              <a:t>larger than about 1-2 km in diameter.</a:t>
            </a:r>
            <a:endParaRPr lang="ko-KR" altLang="en-US" sz="12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43A8420-1738-4C88-BDDF-042B058A6B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054985" y="7068102"/>
            <a:ext cx="479552" cy="332298"/>
          </a:xfrm>
          <a:prstGeom prst="bentConnector3">
            <a:avLst>
              <a:gd name="adj1" fmla="val 996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278D31-A371-4F3C-8DEF-8E6B04C91852}"/>
              </a:ext>
            </a:extLst>
          </p:cNvPr>
          <p:cNvSpPr/>
          <p:nvPr/>
        </p:nvSpPr>
        <p:spPr>
          <a:xfrm>
            <a:off x="612000" y="100800"/>
            <a:ext cx="288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99D68-507D-4572-9C0A-706D1DA7725E}"/>
              </a:ext>
            </a:extLst>
          </p:cNvPr>
          <p:cNvSpPr txBox="1"/>
          <p:nvPr/>
        </p:nvSpPr>
        <p:spPr>
          <a:xfrm>
            <a:off x="1332000" y="344805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</a:rPr>
              <a:t>Why craters?</a:t>
            </a:r>
            <a:endParaRPr lang="ko-KR" altLang="en-US" b="1" dirty="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EDE483-24C6-46B8-BEEA-7619851CD84E}"/>
              </a:ext>
            </a:extLst>
          </p:cNvPr>
          <p:cNvSpPr/>
          <p:nvPr/>
        </p:nvSpPr>
        <p:spPr>
          <a:xfrm>
            <a:off x="1332000" y="3833280"/>
            <a:ext cx="648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The wall quadrants had been exposed </a:t>
            </a:r>
            <a:r>
              <a:rPr lang="en-US" altLang="ko-KR" sz="1600" b="1" dirty="0">
                <a:solidFill>
                  <a:srgbClr val="DC143C"/>
                </a:solidFill>
              </a:rPr>
              <a:t>on the surface </a:t>
            </a:r>
          </a:p>
          <a:p>
            <a:r>
              <a:rPr lang="en-US" altLang="ko-KR" sz="1600" b="1" dirty="0">
                <a:solidFill>
                  <a:srgbClr val="DC143C"/>
                </a:solidFill>
              </a:rPr>
              <a:t>for the same duration</a:t>
            </a:r>
            <a:r>
              <a:rPr lang="en-US" altLang="ko-KR" sz="1600" dirty="0"/>
              <a:t> after the crater was formed.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8E031-1649-4B40-8991-4769B998682D}"/>
              </a:ext>
            </a:extLst>
          </p:cNvPr>
          <p:cNvSpPr txBox="1"/>
          <p:nvPr/>
        </p:nvSpPr>
        <p:spPr>
          <a:xfrm>
            <a:off x="1332000" y="4761339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lt"/>
              </a:rPr>
              <a:t>Why wall-quadrants?</a:t>
            </a:r>
            <a:endParaRPr lang="ko-KR" altLang="en-US" b="1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BD40CC-BE38-423F-BCC0-4EDAEDF47FF2}"/>
              </a:ext>
            </a:extLst>
          </p:cNvPr>
          <p:cNvSpPr/>
          <p:nvPr/>
        </p:nvSpPr>
        <p:spPr>
          <a:xfrm>
            <a:off x="1332000" y="5146569"/>
            <a:ext cx="648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The opposite walls have </a:t>
            </a:r>
            <a:r>
              <a:rPr lang="en-US" altLang="ko-KR" sz="1600" b="1" dirty="0">
                <a:solidFill>
                  <a:srgbClr val="DC143C"/>
                </a:solidFill>
              </a:rPr>
              <a:t>different incident angles</a:t>
            </a:r>
            <a:r>
              <a:rPr lang="en-US" altLang="ko-KR" sz="1600" dirty="0"/>
              <a:t> of the space weathering particles, then they experience </a:t>
            </a:r>
            <a:r>
              <a:rPr lang="en-US" altLang="ko-KR" sz="1600" b="1" dirty="0">
                <a:solidFill>
                  <a:srgbClr val="DC143C"/>
                </a:solidFill>
              </a:rPr>
              <a:t>different flux</a:t>
            </a:r>
            <a:r>
              <a:rPr lang="en-US" altLang="ko-KR" sz="1600" dirty="0"/>
              <a:t> after exposure to the surface.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81F15D3-7331-4307-BF1C-8E4AF5E51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171275"/>
              </p:ext>
            </p:extLst>
          </p:nvPr>
        </p:nvGraphicFramePr>
        <p:xfrm>
          <a:off x="1100394" y="3357947"/>
          <a:ext cx="7200001" cy="2883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6961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821354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3231686">
                  <a:extLst>
                    <a:ext uri="{9D8B030D-6E8A-4147-A177-3AD203B41FA5}">
                      <a16:colId xmlns:a16="http://schemas.microsoft.com/office/drawing/2014/main" val="1601619335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Topography</a:t>
                      </a:r>
                      <a:endParaRPr lang="ko-KR" alt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4"/>
                          </a:solidFill>
                        </a:rPr>
                        <a:t>Photometry</a:t>
                      </a:r>
                      <a:endParaRPr lang="ko-KR" alt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Data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Digital Elevation Map (DEM)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Reflectance (415 ~ 1550 nm)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519353"/>
                  </a:ext>
                </a:extLst>
              </a:tr>
              <a:tr h="55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Instrument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LOLA + SELENE Terrain Camera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(Lunar Orbiter Laser Altimeter)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MI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(Multi-band Imager)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629571"/>
                  </a:ext>
                </a:extLst>
              </a:tr>
              <a:tr h="55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Spacecraft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LRO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(Lunar Reconnaissance Orbiter)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SELENE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(</a:t>
                      </a:r>
                      <a:r>
                        <a:rPr lang="en-US" altLang="ko-KR" sz="1100" dirty="0" err="1"/>
                        <a:t>Selenographical</a:t>
                      </a:r>
                      <a:r>
                        <a:rPr lang="en-US" altLang="ko-KR" sz="1100" dirty="0"/>
                        <a:t> and Engineering Explorer)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Latitude</a:t>
                      </a:r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-60° ~ +60°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18958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Resolution</a:t>
                      </a:r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512 </a:t>
                      </a:r>
                      <a:r>
                        <a:rPr lang="en-US" altLang="ko-KR" sz="1200" dirty="0" err="1"/>
                        <a:t>ppd</a:t>
                      </a:r>
                      <a:r>
                        <a:rPr lang="en-US" altLang="ko-KR" sz="1200" dirty="0"/>
                        <a:t> (≈ 60 m/pixel)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0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B991813-7FDF-4645-BB03-D3CD23CD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Craters &amp; Properties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CB39CC-0D72-43A2-97F2-FCEBF3AD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DF553D-BA71-4570-ADC1-B4025851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EF0574-02A1-4C06-88EB-5ECD9E6C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62658-BEF8-4E1E-8D0D-C315CEE1DA12}"/>
              </a:ext>
            </a:extLst>
          </p:cNvPr>
          <p:cNvSpPr txBox="1"/>
          <p:nvPr/>
        </p:nvSpPr>
        <p:spPr>
          <a:xfrm>
            <a:off x="3440475" y="1260000"/>
            <a:ext cx="2263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Elevation</a:t>
            </a:r>
            <a:endParaRPr lang="en-US" altLang="ko-KR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4469A-024C-441B-92C6-BB72DAF7698D}"/>
              </a:ext>
            </a:extLst>
          </p:cNvPr>
          <p:cNvSpPr txBox="1"/>
          <p:nvPr/>
        </p:nvSpPr>
        <p:spPr>
          <a:xfrm>
            <a:off x="6062950" y="1829960"/>
            <a:ext cx="2306845" cy="13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DEM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slope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azimuth angle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diameter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(major/minor axis)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44135-2FB9-402B-AD6E-25DBB6EDCB7C}"/>
              </a:ext>
            </a:extLst>
          </p:cNvPr>
          <p:cNvSpPr txBox="1"/>
          <p:nvPr/>
        </p:nvSpPr>
        <p:spPr>
          <a:xfrm>
            <a:off x="5720744" y="1260000"/>
            <a:ext cx="2991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Morphological Properties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78CCA6-65EA-437A-95DA-5966CBAB11E3}"/>
              </a:ext>
            </a:extLst>
          </p:cNvPr>
          <p:cNvSpPr txBox="1"/>
          <p:nvPr/>
        </p:nvSpPr>
        <p:spPr>
          <a:xfrm>
            <a:off x="432000" y="1260000"/>
            <a:ext cx="259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Global Mosaic</a:t>
            </a: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569FC4-F9EA-439F-AD36-CAF95E090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5" y="1613320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C7C981-8990-4380-B664-C01A95154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72" y="1793992"/>
            <a:ext cx="1438656" cy="14386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A09D75-F462-40DD-B577-E455F07D63A9}"/>
              </a:ext>
            </a:extLst>
          </p:cNvPr>
          <p:cNvSpPr txBox="1"/>
          <p:nvPr/>
        </p:nvSpPr>
        <p:spPr>
          <a:xfrm rot="-5400000">
            <a:off x="-198677" y="2344043"/>
            <a:ext cx="1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Topography</a:t>
            </a:r>
            <a:endParaRPr lang="en-US" altLang="ko-KR" sz="16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969B11B-B9FC-4A10-929F-31ACEDC5A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6"/>
          <a:stretch/>
        </p:blipFill>
        <p:spPr>
          <a:xfrm>
            <a:off x="3852672" y="4373797"/>
            <a:ext cx="1438656" cy="14541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A8C88E-311B-437F-98F4-53851F216DC2}"/>
              </a:ext>
            </a:extLst>
          </p:cNvPr>
          <p:cNvSpPr txBox="1"/>
          <p:nvPr/>
        </p:nvSpPr>
        <p:spPr>
          <a:xfrm>
            <a:off x="3453503" y="3743708"/>
            <a:ext cx="223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Multi-band Images</a:t>
            </a:r>
          </a:p>
          <a:p>
            <a:pPr algn="ctr"/>
            <a:r>
              <a:rPr lang="en-US" altLang="ko-KR" sz="1200" dirty="0">
                <a:sym typeface="Wingdings" panose="05000000000000000000" pitchFamily="2" charset="2"/>
              </a:rPr>
              <a:t>(9 bands)</a:t>
            </a:r>
            <a:endParaRPr lang="en-US" altLang="ko-K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6C8F9-F81E-4A7D-89A3-374A61632AF9}"/>
              </a:ext>
            </a:extLst>
          </p:cNvPr>
          <p:cNvSpPr txBox="1"/>
          <p:nvPr/>
        </p:nvSpPr>
        <p:spPr>
          <a:xfrm>
            <a:off x="5722372" y="3743708"/>
            <a:ext cx="29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Optical Properties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9E65F9-F380-4CDB-828F-E586D36E2A2F}"/>
              </a:ext>
            </a:extLst>
          </p:cNvPr>
          <p:cNvSpPr txBox="1"/>
          <p:nvPr/>
        </p:nvSpPr>
        <p:spPr>
          <a:xfrm>
            <a:off x="451237" y="3743708"/>
            <a:ext cx="25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Global Mosaic</a:t>
            </a:r>
            <a:endParaRPr lang="en-US" altLang="ko-KR" sz="1600" b="1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065A6420-945B-41E8-9BCB-6CE6306C8A38}"/>
              </a:ext>
            </a:extLst>
          </p:cNvPr>
          <p:cNvSpPr/>
          <p:nvPr/>
        </p:nvSpPr>
        <p:spPr>
          <a:xfrm rot="5400000">
            <a:off x="2637000" y="5010867"/>
            <a:ext cx="108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EB638AB-1FF6-46CB-A4D6-412C6CD057DE}"/>
              </a:ext>
            </a:extLst>
          </p:cNvPr>
          <p:cNvSpPr/>
          <p:nvPr/>
        </p:nvSpPr>
        <p:spPr>
          <a:xfrm rot="5400000">
            <a:off x="5427000" y="5010867"/>
            <a:ext cx="108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5C1A3-B249-45CD-A6C6-A84EC6BF5634}"/>
              </a:ext>
            </a:extLst>
          </p:cNvPr>
          <p:cNvSpPr txBox="1"/>
          <p:nvPr/>
        </p:nvSpPr>
        <p:spPr>
          <a:xfrm>
            <a:off x="5981847" y="4417507"/>
            <a:ext cx="2469050" cy="13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reflectance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reflectance ratio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reddening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0.95 m depth</a:t>
            </a:r>
          </a:p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optical maturity (OMAT)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E52A63E-23FD-47C2-8C4A-EDA0F0CD78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5" y="4200867"/>
            <a:ext cx="1800000" cy="18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F92DA6-D2B7-47FB-A363-609E0B271905}"/>
              </a:ext>
            </a:extLst>
          </p:cNvPr>
          <p:cNvSpPr txBox="1"/>
          <p:nvPr/>
        </p:nvSpPr>
        <p:spPr>
          <a:xfrm rot="-5400000">
            <a:off x="-198677" y="4931590"/>
            <a:ext cx="1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Photometry</a:t>
            </a:r>
            <a:endParaRPr lang="en-US" altLang="ko-KR" sz="16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135979E-1D6C-4B5C-B4BB-DE551D78EF70}"/>
              </a:ext>
            </a:extLst>
          </p:cNvPr>
          <p:cNvSpPr/>
          <p:nvPr/>
        </p:nvSpPr>
        <p:spPr>
          <a:xfrm rot="5400000">
            <a:off x="2650101" y="2423320"/>
            <a:ext cx="108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3BB6A2FD-1652-48A7-A298-F50AF390A925}"/>
              </a:ext>
            </a:extLst>
          </p:cNvPr>
          <p:cNvSpPr/>
          <p:nvPr/>
        </p:nvSpPr>
        <p:spPr>
          <a:xfrm rot="5400000">
            <a:off x="5440101" y="2423320"/>
            <a:ext cx="108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C645FB-9F0E-49C8-8CC0-59B2B85606A5}"/>
              </a:ext>
            </a:extLst>
          </p:cNvPr>
          <p:cNvSpPr/>
          <p:nvPr/>
        </p:nvSpPr>
        <p:spPr>
          <a:xfrm>
            <a:off x="428738" y="1209136"/>
            <a:ext cx="5152911" cy="5108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A95DCA5-8532-4990-B06A-93807D42689B}"/>
              </a:ext>
            </a:extLst>
          </p:cNvPr>
          <p:cNvGrpSpPr/>
          <p:nvPr/>
        </p:nvGrpSpPr>
        <p:grpSpPr>
          <a:xfrm>
            <a:off x="1056300" y="1800000"/>
            <a:ext cx="3960000" cy="3972150"/>
            <a:chOff x="4752000" y="1800000"/>
            <a:chExt cx="3960000" cy="397215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97D0DF6-AB73-4E20-91DA-B62126A54D57}"/>
                </a:ext>
              </a:extLst>
            </p:cNvPr>
            <p:cNvSpPr/>
            <p:nvPr/>
          </p:nvSpPr>
          <p:spPr>
            <a:xfrm>
              <a:off x="4752000" y="1800000"/>
              <a:ext cx="3960000" cy="3972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4D4E85-0127-4BEC-9DD3-5F691F5ECCE8}"/>
                </a:ext>
              </a:extLst>
            </p:cNvPr>
            <p:cNvGrpSpPr/>
            <p:nvPr/>
          </p:nvGrpSpPr>
          <p:grpSpPr>
            <a:xfrm>
              <a:off x="5426077" y="2943496"/>
              <a:ext cx="2963233" cy="2092363"/>
              <a:chOff x="5426077" y="3000646"/>
              <a:chExt cx="2963233" cy="2092363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2F7EA914-2FC2-482C-8DEE-B5A356938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81" b="4298"/>
              <a:stretch/>
            </p:blipFill>
            <p:spPr>
              <a:xfrm>
                <a:off x="5426077" y="3000646"/>
                <a:ext cx="2963233" cy="209236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D50C09F5-7062-41DE-8D06-482C8A416AAC}"/>
                      </a:ext>
                    </a:extLst>
                  </p14:cNvPr>
                  <p14:cNvContentPartPr/>
                  <p14:nvPr/>
                </p14:nvContentPartPr>
                <p14:xfrm>
                  <a:off x="7147984" y="3738540"/>
                  <a:ext cx="483480" cy="32580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7FACA2D2-96B0-49ED-A68A-CAFEACB1C8E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38984" y="3729540"/>
                    <a:ext cx="501120" cy="343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7442B16-2EDA-47AB-A6AA-FBCECAA06889}"/>
                    </a:ext>
                  </a:extLst>
                </p:cNvPr>
                <p:cNvSpPr txBox="1"/>
                <p:nvPr/>
              </p:nvSpPr>
              <p:spPr>
                <a:xfrm>
                  <a:off x="5497475" y="1909474"/>
                  <a:ext cx="2469050" cy="380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ym typeface="Wingdings" panose="05000000000000000000" pitchFamily="2" charset="2"/>
                    </a:rPr>
                    <a:t>reflectance :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750</m:t>
                          </m:r>
                        </m:sub>
                      </m:sSub>
                    </m:oMath>
                  </a14:m>
                  <a:r>
                    <a:rPr lang="en-US" altLang="ko-KR" sz="1400" b="1" i="1" dirty="0">
                      <a:sym typeface="Wingdings" panose="05000000000000000000" pitchFamily="2" charset="2"/>
                    </a:rPr>
                    <a:t>,</a:t>
                  </a:r>
                  <a:r>
                    <a:rPr lang="en-US" altLang="ko-KR" sz="1400" b="1" i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a14:m>
                  <a:endParaRPr lang="en-US" altLang="ko-KR" sz="1400" b="1" i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5D815B1-6DCA-485C-85A3-9D2CB44B7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475" y="1909474"/>
                  <a:ext cx="2469050" cy="380745"/>
                </a:xfrm>
                <a:prstGeom prst="rect">
                  <a:avLst/>
                </a:prstGeom>
                <a:blipFill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C9FB377-88B5-4FC9-8753-645FAF37AE39}"/>
                    </a:ext>
                  </a:extLst>
                </p:cNvPr>
                <p:cNvSpPr txBox="1"/>
                <p:nvPr/>
              </p:nvSpPr>
              <p:spPr>
                <a:xfrm>
                  <a:off x="5497475" y="2188642"/>
                  <a:ext cx="2469050" cy="380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optical maturity</a:t>
                  </a:r>
                  <a:r>
                    <a:rPr lang="en-US" altLang="ko-KR" sz="1400" b="1" dirty="0">
                      <a:sym typeface="Wingdings" panose="05000000000000000000" pitchFamily="2" charset="2"/>
                    </a:rPr>
                    <a:t> 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0">
                          <a:latin typeface="Cambria Math" panose="02040503050406030204" pitchFamily="18" charset="0"/>
                        </a:rPr>
                        <m:t>OMAT</m:t>
                      </m:r>
                    </m:oMath>
                  </a14:m>
                  <a:endParaRPr lang="en-US" altLang="ko-KR" sz="1400" b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B604D15-D586-4420-AE8F-67D0B5CCE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475" y="2188642"/>
                  <a:ext cx="2469050" cy="380745"/>
                </a:xfrm>
                <a:prstGeom prst="rect">
                  <a:avLst/>
                </a:prstGeom>
                <a:blipFill>
                  <a:blip r:embed="rId11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4033C61-FEC8-4969-B40F-9A4BC4DDFC21}"/>
                </a:ext>
              </a:extLst>
            </p:cNvPr>
            <p:cNvSpPr txBox="1"/>
            <p:nvPr/>
          </p:nvSpPr>
          <p:spPr>
            <a:xfrm>
              <a:off x="6678320" y="2731884"/>
              <a:ext cx="17085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Lucey et al. (2000)</a:t>
              </a:r>
              <a:endParaRPr lang="ko-KR" altLang="en-US" sz="11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C304892-62BB-4616-9329-850BBAEBF1CB}"/>
                </a:ext>
              </a:extLst>
            </p:cNvPr>
            <p:cNvGrpSpPr/>
            <p:nvPr/>
          </p:nvGrpSpPr>
          <p:grpSpPr>
            <a:xfrm>
              <a:off x="4943536" y="3235732"/>
              <a:ext cx="466593" cy="1620000"/>
              <a:chOff x="4829274" y="2939862"/>
              <a:chExt cx="466593" cy="1620000"/>
            </a:xfrm>
          </p:grpSpPr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DDE42033-629A-4F96-8491-54DB3021D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8782" y="2939862"/>
                <a:ext cx="0" cy="16200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F7FF1259-8276-4AB2-803C-4169ECC16A6E}"/>
                      </a:ext>
                    </a:extLst>
                  </p:cNvPr>
                  <p:cNvSpPr/>
                  <p:nvPr/>
                </p:nvSpPr>
                <p:spPr>
                  <a:xfrm>
                    <a:off x="4829274" y="3492139"/>
                    <a:ext cx="466593" cy="5125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950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750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70B1364-693E-4DB1-A181-76729FA478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9274" y="3492139"/>
                    <a:ext cx="466593" cy="51256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1A21E1A-55B5-451E-8683-E0CA1A1C9DE4}"/>
                </a:ext>
              </a:extLst>
            </p:cNvPr>
            <p:cNvGrpSpPr/>
            <p:nvPr/>
          </p:nvGrpSpPr>
          <p:grpSpPr>
            <a:xfrm>
              <a:off x="5668909" y="5050462"/>
              <a:ext cx="2520000" cy="288147"/>
              <a:chOff x="5554647" y="4905390"/>
              <a:chExt cx="2520000" cy="288147"/>
            </a:xfrm>
          </p:grpSpPr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7E09FA6-3138-462E-9386-CD0C09123F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4647" y="4949442"/>
                <a:ext cx="25200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490F85FE-F480-4AB7-9B20-B7ACFE1944ED}"/>
                      </a:ext>
                    </a:extLst>
                  </p:cNvPr>
                  <p:cNvSpPr/>
                  <p:nvPr/>
                </p:nvSpPr>
                <p:spPr>
                  <a:xfrm>
                    <a:off x="6609071" y="4905390"/>
                    <a:ext cx="466593" cy="2881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750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2A5E87CC-C553-4F15-8C6C-2648568325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9071" y="4905390"/>
                    <a:ext cx="466593" cy="28814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8EFD381-A2F6-47DB-9CFF-06E68CA40D27}"/>
                </a:ext>
              </a:extLst>
            </p:cNvPr>
            <p:cNvSpPr/>
            <p:nvPr/>
          </p:nvSpPr>
          <p:spPr>
            <a:xfrm>
              <a:off x="5129138" y="2710358"/>
              <a:ext cx="1080000" cy="197934"/>
            </a:xfrm>
            <a:prstGeom prst="rect">
              <a:avLst/>
            </a:prstGeom>
            <a:noFill/>
          </p:spPr>
          <p:txBody>
            <a:bodyPr wrap="square" lIns="0" tIns="0" rIns="0" bIns="36000" anchor="ctr" anchorCtr="0">
              <a:spAutoFit/>
            </a:bodyPr>
            <a:lstStyle/>
            <a:p>
              <a:pPr algn="ctr"/>
              <a:r>
                <a:rPr lang="en-US" altLang="ko-KR" sz="1050" i="1" dirty="0"/>
                <a:t>Hyper-mature</a:t>
              </a:r>
              <a:endParaRPr lang="ko-KR" altLang="en-US" sz="1050" i="1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012B651-0961-4290-BC76-F3689E0D96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1584" y="3153842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94EE32C3-1CAA-48D7-BFB2-8547366E55D8}"/>
                </a:ext>
              </a:extLst>
            </p:cNvPr>
            <p:cNvCxnSpPr>
              <a:cxnSpLocks/>
              <a:stCxn id="66" idx="5"/>
            </p:cNvCxnSpPr>
            <p:nvPr/>
          </p:nvCxnSpPr>
          <p:spPr>
            <a:xfrm>
              <a:off x="5693040" y="3215298"/>
              <a:ext cx="654420" cy="79580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AC027A4-CA67-485D-BF8D-C26432C5A374}"/>
                </a:ext>
              </a:extLst>
            </p:cNvPr>
            <p:cNvGrpSpPr/>
            <p:nvPr/>
          </p:nvGrpSpPr>
          <p:grpSpPr>
            <a:xfrm>
              <a:off x="5713325" y="3231878"/>
              <a:ext cx="2489937" cy="454676"/>
              <a:chOff x="5711204" y="3327128"/>
              <a:chExt cx="2489937" cy="454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63D36462-83B2-467D-83D4-46D8D023AA98}"/>
                      </a:ext>
                    </a:extLst>
                  </p:cNvPr>
                  <p:cNvSpPr/>
                  <p:nvPr/>
                </p:nvSpPr>
                <p:spPr>
                  <a:xfrm>
                    <a:off x="6198359" y="3327128"/>
                    <a:ext cx="2002782" cy="45467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7200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𝟕𝟓𝟎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𝟗𝟓𝟎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𝟕𝟓𝟎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0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5680D9D0-D4DB-4BC1-90D9-87D97A6244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8359" y="3327128"/>
                    <a:ext cx="2002782" cy="45467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49C83D5C-0D8B-40E5-94D0-4426BDB9EECD}"/>
                      </a:ext>
                    </a:extLst>
                  </p:cNvPr>
                  <p:cNvSpPr/>
                  <p:nvPr/>
                </p:nvSpPr>
                <p:spPr>
                  <a:xfrm>
                    <a:off x="5711204" y="3477094"/>
                    <a:ext cx="57547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𝑶𝑴𝑨𝑻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02ADCF96-90C7-4F29-9E9B-E35088031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1204" y="3477094"/>
                    <a:ext cx="575479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316" r="-4211" b="-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B4129F2-B367-4C8F-9D08-350C20E39B60}"/>
                    </a:ext>
                  </a:extLst>
                </p:cNvPr>
                <p:cNvSpPr/>
                <p:nvPr/>
              </p:nvSpPr>
              <p:spPr>
                <a:xfrm>
                  <a:off x="5322253" y="2898053"/>
                  <a:ext cx="693771" cy="2517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36000" tIns="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400" i="1" dirty="0"/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CF4B20C8-09FA-4066-B4FE-D75F604AA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2253" y="2898053"/>
                  <a:ext cx="693771" cy="251795"/>
                </a:xfrm>
                <a:prstGeom prst="rect">
                  <a:avLst/>
                </a:prstGeom>
                <a:blipFill>
                  <a:blip r:embed="rId17"/>
                  <a:stretch>
                    <a:fillRect b="-71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9FE47F0-631C-4816-B6E8-04386BD0D24E}"/>
                    </a:ext>
                  </a:extLst>
                </p:cNvPr>
                <p:cNvSpPr txBox="1"/>
                <p:nvPr/>
              </p:nvSpPr>
              <p:spPr>
                <a:xfrm>
                  <a:off x="4752000" y="5252803"/>
                  <a:ext cx="3960000" cy="433819"/>
                </a:xfrm>
                <a:prstGeom prst="rect">
                  <a:avLst/>
                </a:prstGeom>
                <a:noFill/>
              </p:spPr>
              <p:txBody>
                <a:bodyPr wrap="square" lIns="72000" tIns="72000" rIns="72000" bIns="7200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The smaller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OMAT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, the more </a:t>
                  </a:r>
                  <a:r>
                    <a:rPr lang="en-US" altLang="ko-KR" sz="1400" dirty="0"/>
                    <a:t>mature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.</a:t>
                  </a:r>
                  <a:endParaRPr lang="ko-KR" altLang="en-US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9387BA-2669-4B87-B7C9-7EB2A3BDC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2000" y="5252803"/>
                  <a:ext cx="3960000" cy="433819"/>
                </a:xfrm>
                <a:prstGeom prst="rect">
                  <a:avLst/>
                </a:prstGeom>
                <a:blipFill>
                  <a:blip r:embed="rId18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F484FD1-6EA6-42AA-9E1F-C2A760591F9B}"/>
              </a:ext>
            </a:extLst>
          </p:cNvPr>
          <p:cNvSpPr/>
          <p:nvPr/>
        </p:nvSpPr>
        <p:spPr>
          <a:xfrm>
            <a:off x="612000" y="100800"/>
            <a:ext cx="360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3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5922544E-459B-41D9-898D-2FB0011D231B}"/>
              </a:ext>
            </a:extLst>
          </p:cNvPr>
          <p:cNvGrpSpPr/>
          <p:nvPr/>
        </p:nvGrpSpPr>
        <p:grpSpPr>
          <a:xfrm>
            <a:off x="5327600" y="1260000"/>
            <a:ext cx="1420024" cy="1415051"/>
            <a:chOff x="5327600" y="1260000"/>
            <a:chExt cx="1420024" cy="1415051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B072F0A1-685B-4493-9D4D-DF6710191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401" r="7523" b="50696"/>
            <a:stretch/>
          </p:blipFill>
          <p:spPr>
            <a:xfrm>
              <a:off x="5327600" y="1260000"/>
              <a:ext cx="1420024" cy="141505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67B9971-181A-4E18-99F8-9F9BD10E7B56}"/>
                </a:ext>
              </a:extLst>
            </p:cNvPr>
            <p:cNvSpPr txBox="1"/>
            <p:nvPr/>
          </p:nvSpPr>
          <p:spPr>
            <a:xfrm>
              <a:off x="6314281" y="1846535"/>
              <a:ext cx="354832" cy="2419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r>
                <a:rPr lang="en-US" altLang="ko-KR" sz="1100" b="1" dirty="0" err="1">
                  <a:solidFill>
                    <a:srgbClr val="DC143C"/>
                  </a:solidFill>
                </a:rPr>
                <a:t>E</a:t>
              </a:r>
              <a:r>
                <a:rPr lang="en-US" altLang="ko-KR" sz="1100" b="1" dirty="0" err="1">
                  <a:solidFill>
                    <a:schemeClr val="accent3"/>
                  </a:solidFill>
                </a:rPr>
                <a:t>est</a:t>
              </a:r>
              <a:endParaRPr lang="en-US" altLang="ko-KR" sz="1100" b="1" dirty="0">
                <a:solidFill>
                  <a:schemeClr val="accent3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AE2EF37-2E71-4EAC-A72E-387EEFECD0A5}"/>
                </a:ext>
              </a:extLst>
            </p:cNvPr>
            <p:cNvSpPr txBox="1"/>
            <p:nvPr/>
          </p:nvSpPr>
          <p:spPr>
            <a:xfrm>
              <a:off x="5389753" y="1846535"/>
              <a:ext cx="409334" cy="2419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rgbClr val="DC143C"/>
                  </a:solidFill>
                </a:rPr>
                <a:t>W</a:t>
              </a:r>
              <a:r>
                <a:rPr lang="en-US" altLang="ko-KR" sz="1100" b="1" dirty="0">
                  <a:solidFill>
                    <a:schemeClr val="accent3"/>
                  </a:solidFill>
                </a:rPr>
                <a:t>est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1B73E75-3309-4888-8288-5F9F63E58D6B}"/>
                </a:ext>
              </a:extLst>
            </p:cNvPr>
            <p:cNvSpPr txBox="1"/>
            <p:nvPr/>
          </p:nvSpPr>
          <p:spPr>
            <a:xfrm>
              <a:off x="5801686" y="1299996"/>
              <a:ext cx="471851" cy="2419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3"/>
                  </a:solidFill>
                </a:rPr>
                <a:t>North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5EE66F2-8243-498C-ACFD-B473A5D8FF94}"/>
                </a:ext>
              </a:extLst>
            </p:cNvPr>
            <p:cNvSpPr txBox="1"/>
            <p:nvPr/>
          </p:nvSpPr>
          <p:spPr>
            <a:xfrm>
              <a:off x="5802488" y="2378383"/>
              <a:ext cx="470248" cy="2419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3"/>
                  </a:solidFill>
                </a:rPr>
                <a:t>South</a:t>
              </a:r>
            </a:p>
          </p:txBody>
        </p:sp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74485CD7-8FF5-4682-8241-3145693C0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Analysis using crater wall-quadrants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585B89-D84F-4825-A975-AA9D2622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135A23-EA1E-4F25-8ABD-F9D91F25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90" name="슬라이드 번호 개체 틀 4">
            <a:extLst>
              <a:ext uri="{FF2B5EF4-FFF2-40B4-BE49-F238E27FC236}">
                <a16:creationId xmlns:a16="http://schemas.microsoft.com/office/drawing/2014/main" id="{78DEA30A-69E7-43CB-91AB-0DC8B7E3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1B7932-B5B1-47E2-96CF-F8573CB9B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9" r="6082" b="33025"/>
          <a:stretch/>
        </p:blipFill>
        <p:spPr>
          <a:xfrm>
            <a:off x="451050" y="4291323"/>
            <a:ext cx="5336931" cy="200867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38EE9A-15BF-41EE-8DF8-01420CCA40B2}"/>
              </a:ext>
            </a:extLst>
          </p:cNvPr>
          <p:cNvGrpSpPr>
            <a:grpSpLocks noChangeAspect="1"/>
          </p:cNvGrpSpPr>
          <p:nvPr/>
        </p:nvGrpSpPr>
        <p:grpSpPr>
          <a:xfrm>
            <a:off x="431999" y="1583017"/>
            <a:ext cx="4797489" cy="2745407"/>
            <a:chOff x="761255" y="293801"/>
            <a:chExt cx="10202699" cy="58385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CFC2048-5CEE-4C89-84B6-C3B23C8F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255" y="2823575"/>
              <a:ext cx="10202699" cy="25340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109BF3C-E08A-474A-8032-B7140F6FA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C119AB-8DDE-485C-AB35-78EBF4261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255" y="293801"/>
              <a:ext cx="10193173" cy="2572109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1F40528-BC9D-4B5D-BCD2-42F013E0B908}"/>
              </a:ext>
            </a:extLst>
          </p:cNvPr>
          <p:cNvSpPr txBox="1"/>
          <p:nvPr/>
        </p:nvSpPr>
        <p:spPr>
          <a:xfrm>
            <a:off x="933450" y="1290480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sp>
        <p:nvSpPr>
          <p:cNvPr id="146" name="부분 원형 145">
            <a:extLst>
              <a:ext uri="{FF2B5EF4-FFF2-40B4-BE49-F238E27FC236}">
                <a16:creationId xmlns:a16="http://schemas.microsoft.com/office/drawing/2014/main" id="{51DA0018-93B2-4721-9271-12BBBAD00FFE}"/>
              </a:ext>
            </a:extLst>
          </p:cNvPr>
          <p:cNvSpPr/>
          <p:nvPr/>
        </p:nvSpPr>
        <p:spPr>
          <a:xfrm>
            <a:off x="6753410" y="2053201"/>
            <a:ext cx="3600000" cy="3600000"/>
          </a:xfrm>
          <a:prstGeom prst="pie">
            <a:avLst>
              <a:gd name="adj1" fmla="val 5400840"/>
              <a:gd name="adj2" fmla="val 16200000"/>
            </a:avLst>
          </a:prstGeom>
          <a:solidFill>
            <a:schemeClr val="accent4">
              <a:lumMod val="90000"/>
            </a:schemeClr>
          </a:solidFill>
          <a:ln w="38100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7" name="원호 146">
            <a:extLst>
              <a:ext uri="{FF2B5EF4-FFF2-40B4-BE49-F238E27FC236}">
                <a16:creationId xmlns:a16="http://schemas.microsoft.com/office/drawing/2014/main" id="{039993E2-30AD-4DF9-9ECF-2904FD16587E}"/>
              </a:ext>
            </a:extLst>
          </p:cNvPr>
          <p:cNvSpPr>
            <a:spLocks noChangeAspect="1"/>
          </p:cNvSpPr>
          <p:nvPr/>
        </p:nvSpPr>
        <p:spPr>
          <a:xfrm flipH="1">
            <a:off x="8218916" y="3498779"/>
            <a:ext cx="724085" cy="724085"/>
          </a:xfrm>
          <a:prstGeom prst="arc">
            <a:avLst>
              <a:gd name="adj1" fmla="val 19259802"/>
              <a:gd name="adj2" fmla="val 2159666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827AC3-06DB-476B-BBAE-B24014CDEC5E}"/>
              </a:ext>
            </a:extLst>
          </p:cNvPr>
          <p:cNvSpPr txBox="1"/>
          <p:nvPr/>
        </p:nvSpPr>
        <p:spPr>
          <a:xfrm>
            <a:off x="7821706" y="3571279"/>
            <a:ext cx="27251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/>
              <a:t>Lat.</a:t>
            </a:r>
            <a:endParaRPr lang="ko-KR" altLang="en-US" sz="1200" b="1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482519B0-EEB2-42FA-B9B7-48423067E043}"/>
              </a:ext>
            </a:extLst>
          </p:cNvPr>
          <p:cNvSpPr>
            <a:spLocks noChangeAspect="1"/>
          </p:cNvSpPr>
          <p:nvPr/>
        </p:nvSpPr>
        <p:spPr>
          <a:xfrm>
            <a:off x="8463410" y="3763201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8BB14B1-9CB0-48DD-AC47-FE23301F7C3F}"/>
              </a:ext>
            </a:extLst>
          </p:cNvPr>
          <p:cNvSpPr txBox="1"/>
          <p:nvPr/>
        </p:nvSpPr>
        <p:spPr>
          <a:xfrm>
            <a:off x="5888707" y="3699313"/>
            <a:ext cx="959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Equator</a:t>
            </a:r>
            <a:endParaRPr lang="ko-KR" altLang="en-US" sz="1200" b="1" dirty="0"/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BEE3E780-ED1E-47CA-850E-319DFD601FCB}"/>
              </a:ext>
            </a:extLst>
          </p:cNvPr>
          <p:cNvCxnSpPr>
            <a:cxnSpLocks/>
          </p:cNvCxnSpPr>
          <p:nvPr/>
        </p:nvCxnSpPr>
        <p:spPr>
          <a:xfrm rot="2400000">
            <a:off x="6963971" y="3274692"/>
            <a:ext cx="180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D1BD6207-5911-4263-9C4F-A97C8C8ECF76}"/>
              </a:ext>
            </a:extLst>
          </p:cNvPr>
          <p:cNvGrpSpPr/>
          <p:nvPr/>
        </p:nvGrpSpPr>
        <p:grpSpPr>
          <a:xfrm rot="2400000">
            <a:off x="7075604" y="1925077"/>
            <a:ext cx="704" cy="1369707"/>
            <a:chOff x="4479302" y="2712391"/>
            <a:chExt cx="704" cy="680989"/>
          </a:xfrm>
        </p:grpSpPr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B1C7858A-E8C3-4630-B9E4-53E02E9040DD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4480006" y="303541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1B39A958-67AD-4911-AFFC-563E389110D4}"/>
                </a:ext>
              </a:extLst>
            </p:cNvPr>
            <p:cNvCxnSpPr>
              <a:cxnSpLocks/>
            </p:cNvCxnSpPr>
            <p:nvPr/>
          </p:nvCxnSpPr>
          <p:spPr>
            <a:xfrm rot="9600000" flipV="1">
              <a:off x="4479302" y="271239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D7243840-A630-4A23-B4DB-D300AE2544FB}"/>
              </a:ext>
            </a:extLst>
          </p:cNvPr>
          <p:cNvSpPr txBox="1"/>
          <p:nvPr/>
        </p:nvSpPr>
        <p:spPr>
          <a:xfrm>
            <a:off x="7274387" y="1594257"/>
            <a:ext cx="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DC143C"/>
                </a:solidFill>
              </a:rPr>
              <a:t>E</a:t>
            </a:r>
            <a:r>
              <a:rPr lang="en-US" altLang="ko-KR" sz="1200" dirty="0">
                <a:solidFill>
                  <a:schemeClr val="accent1"/>
                </a:solidFill>
              </a:rPr>
              <a:t>quator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en-US" altLang="ko-KR" sz="1200" b="1" dirty="0">
                <a:solidFill>
                  <a:srgbClr val="DC143C"/>
                </a:solidFill>
              </a:rPr>
              <a:t>F</a:t>
            </a:r>
            <a:r>
              <a:rPr lang="en-US" altLang="ko-KR" sz="1200" dirty="0">
                <a:solidFill>
                  <a:schemeClr val="accent1"/>
                </a:solidFill>
              </a:rPr>
              <a:t>acing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5C18036-B51D-4123-9BC2-A227D19017F8}"/>
              </a:ext>
            </a:extLst>
          </p:cNvPr>
          <p:cNvSpPr txBox="1"/>
          <p:nvPr/>
        </p:nvSpPr>
        <p:spPr>
          <a:xfrm>
            <a:off x="6440086" y="3022008"/>
            <a:ext cx="72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DC143C"/>
                </a:solidFill>
              </a:rPr>
              <a:t>P</a:t>
            </a:r>
            <a:r>
              <a:rPr lang="en-US" altLang="ko-KR" sz="1200" dirty="0">
                <a:solidFill>
                  <a:schemeClr val="accent1"/>
                </a:solidFill>
              </a:rPr>
              <a:t>ole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r>
              <a:rPr lang="en-US" altLang="ko-KR" sz="1200" b="1" dirty="0">
                <a:solidFill>
                  <a:srgbClr val="DC143C"/>
                </a:solidFill>
              </a:rPr>
              <a:t>F</a:t>
            </a:r>
            <a:r>
              <a:rPr lang="en-US" altLang="ko-KR" sz="1200" dirty="0">
                <a:solidFill>
                  <a:schemeClr val="accent1"/>
                </a:solidFill>
              </a:rPr>
              <a:t>acing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6760FC28-4CBD-4F0C-9C73-9917FE9BB9CC}"/>
              </a:ext>
            </a:extLst>
          </p:cNvPr>
          <p:cNvCxnSpPr>
            <a:cxnSpLocks/>
          </p:cNvCxnSpPr>
          <p:nvPr/>
        </p:nvCxnSpPr>
        <p:spPr>
          <a:xfrm>
            <a:off x="6753411" y="3853201"/>
            <a:ext cx="180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0EE0F2AA-1FC5-4224-AA1C-F6A2D2120B89}"/>
              </a:ext>
            </a:extLst>
          </p:cNvPr>
          <p:cNvCxnSpPr>
            <a:cxnSpLocks/>
          </p:cNvCxnSpPr>
          <p:nvPr/>
        </p:nvCxnSpPr>
        <p:spPr>
          <a:xfrm rot="19200000">
            <a:off x="6963971" y="4431710"/>
            <a:ext cx="180000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D4B8D916-0BA5-4938-9B74-8B297507DAB9}"/>
              </a:ext>
            </a:extLst>
          </p:cNvPr>
          <p:cNvGrpSpPr/>
          <p:nvPr/>
        </p:nvGrpSpPr>
        <p:grpSpPr>
          <a:xfrm rot="19200000">
            <a:off x="7082821" y="4397170"/>
            <a:ext cx="704" cy="1369707"/>
            <a:chOff x="4479302" y="2712391"/>
            <a:chExt cx="704" cy="680989"/>
          </a:xfrm>
        </p:grpSpPr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5704BBE5-BFB5-446E-9253-77606D4DA0EB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4480006" y="303541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43B5D5FA-A7DB-42EF-BC54-745703BCF874}"/>
                </a:ext>
              </a:extLst>
            </p:cNvPr>
            <p:cNvCxnSpPr>
              <a:cxnSpLocks/>
            </p:cNvCxnSpPr>
            <p:nvPr/>
          </p:nvCxnSpPr>
          <p:spPr>
            <a:xfrm rot="9600000" flipV="1">
              <a:off x="4479302" y="271239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BD85B223-757F-4911-8741-59752997774B}"/>
              </a:ext>
            </a:extLst>
          </p:cNvPr>
          <p:cNvSpPr txBox="1"/>
          <p:nvPr/>
        </p:nvSpPr>
        <p:spPr>
          <a:xfrm>
            <a:off x="6436343" y="4207946"/>
            <a:ext cx="72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DC143C"/>
                </a:solidFill>
              </a:rPr>
              <a:t>P</a:t>
            </a:r>
            <a:r>
              <a:rPr lang="en-US" altLang="ko-KR" sz="1200" dirty="0">
                <a:solidFill>
                  <a:schemeClr val="accent1"/>
                </a:solidFill>
              </a:rPr>
              <a:t>ole</a:t>
            </a:r>
          </a:p>
          <a:p>
            <a:r>
              <a:rPr lang="en-US" altLang="ko-KR" sz="1200" b="1" dirty="0">
                <a:solidFill>
                  <a:srgbClr val="DC143C"/>
                </a:solidFill>
              </a:rPr>
              <a:t>F</a:t>
            </a:r>
            <a:r>
              <a:rPr lang="en-US" altLang="ko-KR" sz="1200" dirty="0">
                <a:solidFill>
                  <a:schemeClr val="accent1"/>
                </a:solidFill>
              </a:rPr>
              <a:t>acing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65F7B9A-4AB0-467B-B1E6-45EBB7B0CFF4}"/>
              </a:ext>
            </a:extLst>
          </p:cNvPr>
          <p:cNvSpPr txBox="1"/>
          <p:nvPr/>
        </p:nvSpPr>
        <p:spPr>
          <a:xfrm>
            <a:off x="7274387" y="5637080"/>
            <a:ext cx="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DC143C"/>
                </a:solidFill>
              </a:rPr>
              <a:t>E</a:t>
            </a:r>
            <a:r>
              <a:rPr lang="en-US" altLang="ko-KR" sz="1200" dirty="0">
                <a:solidFill>
                  <a:schemeClr val="accent1"/>
                </a:solidFill>
              </a:rPr>
              <a:t>quator </a:t>
            </a:r>
            <a:r>
              <a:rPr lang="en-US" altLang="ko-KR" sz="1200" b="1" dirty="0">
                <a:solidFill>
                  <a:srgbClr val="DC143C"/>
                </a:solidFill>
              </a:rPr>
              <a:t>F</a:t>
            </a:r>
            <a:r>
              <a:rPr lang="en-US" altLang="ko-KR" sz="1200" dirty="0">
                <a:solidFill>
                  <a:schemeClr val="accent1"/>
                </a:solidFill>
              </a:rPr>
              <a:t>acing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64" name="원호 163">
            <a:extLst>
              <a:ext uri="{FF2B5EF4-FFF2-40B4-BE49-F238E27FC236}">
                <a16:creationId xmlns:a16="http://schemas.microsoft.com/office/drawing/2014/main" id="{8BC568BA-7E4B-478A-A6F2-B5FB545EE199}"/>
              </a:ext>
            </a:extLst>
          </p:cNvPr>
          <p:cNvSpPr>
            <a:spLocks noChangeAspect="1"/>
          </p:cNvSpPr>
          <p:nvPr/>
        </p:nvSpPr>
        <p:spPr>
          <a:xfrm rot="19440000" flipH="1">
            <a:off x="8218916" y="3498779"/>
            <a:ext cx="724085" cy="724085"/>
          </a:xfrm>
          <a:prstGeom prst="arc">
            <a:avLst>
              <a:gd name="adj1" fmla="val 19259802"/>
              <a:gd name="adj2" fmla="val 2159666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52796F5-AC28-447F-A46E-58498B863492}"/>
              </a:ext>
            </a:extLst>
          </p:cNvPr>
          <p:cNvSpPr txBox="1"/>
          <p:nvPr/>
        </p:nvSpPr>
        <p:spPr>
          <a:xfrm>
            <a:off x="8207101" y="1554620"/>
            <a:ext cx="7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North</a:t>
            </a:r>
          </a:p>
          <a:p>
            <a:pPr algn="ctr"/>
            <a:r>
              <a:rPr lang="en-US" altLang="ko-KR" sz="1200" b="1" dirty="0"/>
              <a:t>Pole</a:t>
            </a:r>
            <a:endParaRPr lang="ko-KR" altLang="en-US" sz="1200" b="1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475E73A-E62A-45B0-9F21-69A1A7F2127F}"/>
              </a:ext>
            </a:extLst>
          </p:cNvPr>
          <p:cNvSpPr txBox="1"/>
          <p:nvPr/>
        </p:nvSpPr>
        <p:spPr>
          <a:xfrm>
            <a:off x="8182699" y="5619114"/>
            <a:ext cx="7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South</a:t>
            </a:r>
          </a:p>
          <a:p>
            <a:pPr algn="ctr"/>
            <a:r>
              <a:rPr lang="en-US" altLang="ko-KR" sz="1200" b="1" dirty="0"/>
              <a:t>Pole</a:t>
            </a:r>
            <a:endParaRPr lang="ko-KR" altLang="en-US" sz="1200" b="1" dirty="0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11E38085-7B6D-4740-97FF-4D9D1BB42CBD}"/>
              </a:ext>
            </a:extLst>
          </p:cNvPr>
          <p:cNvGrpSpPr/>
          <p:nvPr/>
        </p:nvGrpSpPr>
        <p:grpSpPr>
          <a:xfrm>
            <a:off x="2920252" y="983151"/>
            <a:ext cx="4413846" cy="1922663"/>
            <a:chOff x="2920252" y="983151"/>
            <a:chExt cx="4413846" cy="1922663"/>
          </a:xfrm>
        </p:grpSpPr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130D9734-15CC-4BEB-88DA-C54D9302B2F5}"/>
                </a:ext>
              </a:extLst>
            </p:cNvPr>
            <p:cNvSpPr/>
            <p:nvPr/>
          </p:nvSpPr>
          <p:spPr>
            <a:xfrm>
              <a:off x="5265060" y="1158856"/>
              <a:ext cx="1548000" cy="15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C1A02063-7920-4FDE-A966-DA26ED533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492" y="2322790"/>
              <a:ext cx="1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FF8B0311-A1CD-4A53-9421-B5AB399D0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8707" y="2869641"/>
              <a:ext cx="1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30B47E52-955C-42BA-99DC-E04EAAB32A70}"/>
                </a:ext>
              </a:extLst>
            </p:cNvPr>
            <p:cNvGrpSpPr/>
            <p:nvPr/>
          </p:nvGrpSpPr>
          <p:grpSpPr>
            <a:xfrm>
              <a:off x="6322749" y="2046058"/>
              <a:ext cx="159780" cy="144000"/>
              <a:chOff x="6464351" y="1723572"/>
              <a:chExt cx="159780" cy="144000"/>
            </a:xfrm>
          </p:grpSpPr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2542A0FA-42DE-44DF-A730-F5D1C80837BF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8A917A9A-6FB1-4D38-BE1B-09A56EBE4467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019E1DB-5180-41F8-8367-8318AD09A0F7}"/>
                </a:ext>
              </a:extLst>
            </p:cNvPr>
            <p:cNvSpPr txBox="1"/>
            <p:nvPr/>
          </p:nvSpPr>
          <p:spPr>
            <a:xfrm>
              <a:off x="5240751" y="2196188"/>
              <a:ext cx="106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solar wind</a:t>
              </a:r>
              <a:endParaRPr lang="ko-KR" altLang="en-US" sz="1200" b="1" dirty="0"/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9900643D-FB8F-4A3C-92BC-B071A693067F}"/>
                </a:ext>
              </a:extLst>
            </p:cNvPr>
            <p:cNvGrpSpPr/>
            <p:nvPr/>
          </p:nvGrpSpPr>
          <p:grpSpPr>
            <a:xfrm rot="2400000">
              <a:off x="6436429" y="2463952"/>
              <a:ext cx="159780" cy="144000"/>
              <a:chOff x="6464351" y="1723572"/>
              <a:chExt cx="159780" cy="144000"/>
            </a:xfrm>
          </p:grpSpPr>
          <p:cxnSp>
            <p:nvCxnSpPr>
              <p:cNvPr id="202" name="직선 연결선 201">
                <a:extLst>
                  <a:ext uri="{FF2B5EF4-FFF2-40B4-BE49-F238E27FC236}">
                    <a16:creationId xmlns:a16="http://schemas.microsoft.com/office/drawing/2014/main" id="{F0B7CA5C-A4CA-4534-ABD4-F41CF16E5FE6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77AD71E8-B052-4367-BDDB-E2ADD4AEBA05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0FE25192-A922-47A1-B816-F72C1D194EAA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6178158" y="2172403"/>
              <a:ext cx="0" cy="93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E2E64760-4810-4EF0-8C20-8911B7900BCC}"/>
                </a:ext>
              </a:extLst>
            </p:cNvPr>
            <p:cNvCxnSpPr>
              <a:cxnSpLocks/>
            </p:cNvCxnSpPr>
            <p:nvPr/>
          </p:nvCxnSpPr>
          <p:spPr>
            <a:xfrm rot="12000000" flipV="1">
              <a:off x="6305716" y="1950628"/>
              <a:ext cx="0" cy="39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별: 꼭짓점 5개 193">
              <a:extLst>
                <a:ext uri="{FF2B5EF4-FFF2-40B4-BE49-F238E27FC236}">
                  <a16:creationId xmlns:a16="http://schemas.microsoft.com/office/drawing/2014/main" id="{1E83DFAE-F7DB-4EB5-9A2C-F0BB2A845033}"/>
                </a:ext>
              </a:extLst>
            </p:cNvPr>
            <p:cNvSpPr>
              <a:spLocks noChangeAspect="1"/>
            </p:cNvSpPr>
            <p:nvPr/>
          </p:nvSpPr>
          <p:spPr>
            <a:xfrm rot="1200000">
              <a:off x="5665248" y="983151"/>
              <a:ext cx="360000" cy="360000"/>
            </a:xfrm>
            <a:prstGeom prst="star5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DC58CCC-89E8-4D95-88A6-0C1BC11FC7D8}"/>
                </a:ext>
              </a:extLst>
            </p:cNvPr>
            <p:cNvSpPr txBox="1"/>
            <p:nvPr/>
          </p:nvSpPr>
          <p:spPr>
            <a:xfrm>
              <a:off x="2920252" y="1206660"/>
              <a:ext cx="25200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DC143C"/>
                  </a:solidFill>
                </a:rPr>
                <a:t>DARKER </a:t>
              </a:r>
              <a:r>
                <a:rPr lang="en-US" altLang="ko-KR" sz="1600" dirty="0"/>
                <a:t>Reflectance</a:t>
              </a:r>
              <a:endParaRPr lang="en-US" altLang="ko-KR" sz="1600" b="1" dirty="0">
                <a:solidFill>
                  <a:srgbClr val="DC143C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rgbClr val="DC143C"/>
                  </a:solidFill>
                </a:rPr>
                <a:t>MORE </a:t>
              </a:r>
              <a:r>
                <a:rPr lang="en-US" altLang="ko-KR" sz="1600" dirty="0"/>
                <a:t>Mature</a:t>
              </a:r>
            </a:p>
          </p:txBody>
        </p:sp>
        <p:sp>
          <p:nvSpPr>
            <p:cNvPr id="196" name="화살표: 오른쪽 195">
              <a:extLst>
                <a:ext uri="{FF2B5EF4-FFF2-40B4-BE49-F238E27FC236}">
                  <a16:creationId xmlns:a16="http://schemas.microsoft.com/office/drawing/2014/main" id="{921D2BAB-8D55-4BA7-86BB-B4BEEC0C3A6C}"/>
                </a:ext>
              </a:extLst>
            </p:cNvPr>
            <p:cNvSpPr/>
            <p:nvPr/>
          </p:nvSpPr>
          <p:spPr>
            <a:xfrm flipH="1">
              <a:off x="5338336" y="1351434"/>
              <a:ext cx="360000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3AF1742F-FB8F-46E6-9DDE-4B4221DF887B}"/>
                </a:ext>
              </a:extLst>
            </p:cNvPr>
            <p:cNvCxnSpPr>
              <a:cxnSpLocks/>
            </p:cNvCxnSpPr>
            <p:nvPr/>
          </p:nvCxnSpPr>
          <p:spPr>
            <a:xfrm>
              <a:off x="5760950" y="2869641"/>
              <a:ext cx="10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25B98D8D-57DB-49FC-A829-5F4A02AA19CD}"/>
                </a:ext>
              </a:extLst>
            </p:cNvPr>
            <p:cNvCxnSpPr>
              <a:cxnSpLocks/>
            </p:cNvCxnSpPr>
            <p:nvPr/>
          </p:nvCxnSpPr>
          <p:spPr>
            <a:xfrm rot="3600000" flipV="1">
              <a:off x="6435950" y="2635814"/>
              <a:ext cx="540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174050BE-86F2-4149-8449-0A15A45BF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3704" y="2322790"/>
              <a:ext cx="10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B5AB5ECD-EEC1-49EE-BF07-FECCD7583571}"/>
                </a:ext>
              </a:extLst>
            </p:cNvPr>
            <p:cNvSpPr txBox="1"/>
            <p:nvPr/>
          </p:nvSpPr>
          <p:spPr>
            <a:xfrm rot="1200000">
              <a:off x="5721855" y="1384608"/>
              <a:ext cx="15454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DC143C"/>
                  </a:solidFill>
                </a:rPr>
                <a:t>STRONGER</a:t>
              </a:r>
            </a:p>
            <a:p>
              <a:pPr algn="ctr"/>
              <a:r>
                <a:rPr lang="en-US" altLang="ko-KR" sz="1600" dirty="0"/>
                <a:t>Flux</a:t>
              </a:r>
              <a:endParaRPr lang="ko-KR" altLang="en-US" sz="1600" dirty="0"/>
            </a:p>
          </p:txBody>
        </p:sp>
        <p:cxnSp>
          <p:nvCxnSpPr>
            <p:cNvPr id="201" name="직선 화살표 연결선 200">
              <a:extLst>
                <a:ext uri="{FF2B5EF4-FFF2-40B4-BE49-F238E27FC236}">
                  <a16:creationId xmlns:a16="http://schemas.microsoft.com/office/drawing/2014/main" id="{E5E91B19-86D2-4D3F-A72D-ACB8355B9AE6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6326098" y="2147107"/>
              <a:ext cx="1008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A0F9F1C-F268-4BCD-BA83-E8A7AAEADEF0}"/>
              </a:ext>
            </a:extLst>
          </p:cNvPr>
          <p:cNvSpPr/>
          <p:nvPr/>
        </p:nvSpPr>
        <p:spPr>
          <a:xfrm>
            <a:off x="612000" y="100800"/>
            <a:ext cx="432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6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C02CB-A06A-498D-A4A1-B14BE7B1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Algorithms to</a:t>
            </a:r>
            <a:r>
              <a:rPr lang="ko-KR" altLang="en-US" dirty="0"/>
              <a:t> </a:t>
            </a:r>
            <a:r>
              <a:rPr lang="en-US" altLang="ko-KR" dirty="0"/>
              <a:t>define crater features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4DD77B-B381-473D-9D18-D68C9B51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DC192-5104-4ABB-A6F9-841A55FF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95F36-6892-4106-B84E-31FB027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9F87E2-33A3-43E4-8DD0-05E5ADE02EE3}"/>
              </a:ext>
            </a:extLst>
          </p:cNvPr>
          <p:cNvGrpSpPr/>
          <p:nvPr/>
        </p:nvGrpSpPr>
        <p:grpSpPr>
          <a:xfrm>
            <a:off x="1661938" y="1718531"/>
            <a:ext cx="1008000" cy="918972"/>
            <a:chOff x="7282283" y="7388019"/>
            <a:chExt cx="1008000" cy="918972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700AEFEA-4648-4AEB-A51F-94183616E0CF}"/>
                </a:ext>
              </a:extLst>
            </p:cNvPr>
            <p:cNvSpPr/>
            <p:nvPr/>
          </p:nvSpPr>
          <p:spPr>
            <a:xfrm>
              <a:off x="7606283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A6FC2D-7A28-4361-8180-EB71CFB9506C}"/>
                </a:ext>
              </a:extLst>
            </p:cNvPr>
            <p:cNvSpPr txBox="1"/>
            <p:nvPr/>
          </p:nvSpPr>
          <p:spPr>
            <a:xfrm>
              <a:off x="7282283" y="7876104"/>
              <a:ext cx="1008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3D vector</a:t>
              </a:r>
            </a:p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calculation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3AF4BFB-B41B-4D97-99F4-44E702C9740B}"/>
              </a:ext>
            </a:extLst>
          </p:cNvPr>
          <p:cNvSpPr txBox="1"/>
          <p:nvPr/>
        </p:nvSpPr>
        <p:spPr>
          <a:xfrm>
            <a:off x="3749762" y="1431450"/>
            <a:ext cx="154312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Azimuth Angle [°]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82C69B3-F98B-43DA-BE4A-498EA52870CC}"/>
              </a:ext>
            </a:extLst>
          </p:cNvPr>
          <p:cNvGrpSpPr/>
          <p:nvPr/>
        </p:nvGrpSpPr>
        <p:grpSpPr>
          <a:xfrm>
            <a:off x="3844499" y="1718531"/>
            <a:ext cx="1357328" cy="1185996"/>
            <a:chOff x="9260625" y="7388019"/>
            <a:chExt cx="1357328" cy="118599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2CD749-2A59-48FF-A0FB-957DE442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215"/>
            <a:stretch/>
          </p:blipFill>
          <p:spPr>
            <a:xfrm>
              <a:off x="9398119" y="8337535"/>
              <a:ext cx="1080000" cy="59355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1364B7B-D909-4491-BCAD-B9B257F274EF}"/>
                </a:ext>
              </a:extLst>
            </p:cNvPr>
            <p:cNvGrpSpPr/>
            <p:nvPr/>
          </p:nvGrpSpPr>
          <p:grpSpPr>
            <a:xfrm>
              <a:off x="9260625" y="8404738"/>
              <a:ext cx="1357328" cy="169277"/>
              <a:chOff x="11688554" y="9395254"/>
              <a:chExt cx="1357328" cy="1692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ED2B62-FC96-45EE-B737-4630B1837112}"/>
                  </a:ext>
                </a:extLst>
              </p:cNvPr>
              <p:cNvSpPr txBox="1"/>
              <p:nvPr/>
            </p:nvSpPr>
            <p:spPr>
              <a:xfrm>
                <a:off x="11688554" y="9395254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FAF57D-87AE-4DB5-932B-E347796D2550}"/>
                  </a:ext>
                </a:extLst>
              </p:cNvPr>
              <p:cNvSpPr txBox="1"/>
              <p:nvPr/>
            </p:nvSpPr>
            <p:spPr>
              <a:xfrm>
                <a:off x="12685882" y="9395254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4FD91A-13DA-45CF-8DDD-A4A3140F53DB}"/>
                  </a:ext>
                </a:extLst>
              </p:cNvPr>
              <p:cNvSpPr txBox="1"/>
              <p:nvPr/>
            </p:nvSpPr>
            <p:spPr>
              <a:xfrm>
                <a:off x="12187218" y="9395254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B84EFE0-C830-4393-A50E-1B1B774C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683" y="7388019"/>
              <a:ext cx="1053539" cy="900000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A38A2F6-B875-4363-A5B6-C92237ADFAB4}"/>
              </a:ext>
            </a:extLst>
          </p:cNvPr>
          <p:cNvSpPr txBox="1"/>
          <p:nvPr/>
        </p:nvSpPr>
        <p:spPr>
          <a:xfrm>
            <a:off x="2756499" y="1431450"/>
            <a:ext cx="993843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Slope [°]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27E2C75-9B69-4D6C-BBBE-69A4B18D152C}"/>
              </a:ext>
            </a:extLst>
          </p:cNvPr>
          <p:cNvGrpSpPr/>
          <p:nvPr/>
        </p:nvGrpSpPr>
        <p:grpSpPr>
          <a:xfrm>
            <a:off x="2596049" y="1718531"/>
            <a:ext cx="1217564" cy="1185999"/>
            <a:chOff x="2796074" y="1547081"/>
            <a:chExt cx="1217564" cy="118599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5002418-136A-4F6B-8ACB-AC2A96D63995}"/>
                </a:ext>
              </a:extLst>
            </p:cNvPr>
            <p:cNvGrpSpPr/>
            <p:nvPr/>
          </p:nvGrpSpPr>
          <p:grpSpPr>
            <a:xfrm>
              <a:off x="2796074" y="2496597"/>
              <a:ext cx="1217564" cy="236483"/>
              <a:chOff x="2796074" y="2496597"/>
              <a:chExt cx="1217564" cy="23648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2FABC47E-0685-45E6-9798-B2D6E0DBFE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266"/>
              <a:stretch/>
            </p:blipFill>
            <p:spPr>
              <a:xfrm>
                <a:off x="2933638" y="2496597"/>
                <a:ext cx="1080000" cy="59358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2F48D68-9E81-4439-8DFD-9F2D1F52D946}"/>
                  </a:ext>
                </a:extLst>
              </p:cNvPr>
              <p:cNvGrpSpPr/>
              <p:nvPr/>
            </p:nvGrpSpPr>
            <p:grpSpPr>
              <a:xfrm>
                <a:off x="2796074" y="2563803"/>
                <a:ext cx="1214560" cy="169277"/>
                <a:chOff x="22882943" y="13663694"/>
                <a:chExt cx="1214560" cy="16927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B006C04-F23E-441D-B8ED-59BE4B298E52}"/>
                    </a:ext>
                  </a:extLst>
                </p:cNvPr>
                <p:cNvSpPr txBox="1"/>
                <p:nvPr/>
              </p:nvSpPr>
              <p:spPr>
                <a:xfrm>
                  <a:off x="22882943" y="13663694"/>
                  <a:ext cx="360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79C17F2-EAF7-4C3D-B80B-CF416F15FA42}"/>
                    </a:ext>
                  </a:extLst>
                </p:cNvPr>
                <p:cNvSpPr txBox="1"/>
                <p:nvPr/>
              </p:nvSpPr>
              <p:spPr>
                <a:xfrm>
                  <a:off x="23737503" y="13663694"/>
                  <a:ext cx="360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30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A364F49-129E-42B4-AFC2-ED8D8DE878A0}"/>
                    </a:ext>
                  </a:extLst>
                </p:cNvPr>
                <p:cNvSpPr txBox="1"/>
                <p:nvPr/>
              </p:nvSpPr>
              <p:spPr>
                <a:xfrm>
                  <a:off x="23453442" y="13663694"/>
                  <a:ext cx="360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20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5816A95-273B-43C1-AE79-98A9B8710F57}"/>
                    </a:ext>
                  </a:extLst>
                </p:cNvPr>
                <p:cNvSpPr txBox="1"/>
                <p:nvPr/>
              </p:nvSpPr>
              <p:spPr>
                <a:xfrm>
                  <a:off x="23167003" y="13663694"/>
                  <a:ext cx="360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10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2F4B0B9-0B10-4D6E-8B9E-58D508BF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676" y="1547081"/>
              <a:ext cx="1053539" cy="900000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7424998-2F6D-4292-8919-5611F693B29C}"/>
              </a:ext>
            </a:extLst>
          </p:cNvPr>
          <p:cNvGrpSpPr/>
          <p:nvPr/>
        </p:nvGrpSpPr>
        <p:grpSpPr>
          <a:xfrm>
            <a:off x="5251763" y="1718531"/>
            <a:ext cx="792000" cy="1026470"/>
            <a:chOff x="10560752" y="7388019"/>
            <a:chExt cx="792000" cy="1026470"/>
          </a:xfrm>
        </p:grpSpPr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4221F353-FA8D-48E5-98FC-F0706AF4385C}"/>
                </a:ext>
              </a:extLst>
            </p:cNvPr>
            <p:cNvSpPr/>
            <p:nvPr/>
          </p:nvSpPr>
          <p:spPr>
            <a:xfrm>
              <a:off x="10776752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C494A43-2A8F-4309-85A2-A252E7948DAD}"/>
                </a:ext>
              </a:extLst>
            </p:cNvPr>
            <p:cNvSpPr txBox="1"/>
            <p:nvPr/>
          </p:nvSpPr>
          <p:spPr>
            <a:xfrm>
              <a:off x="10560752" y="7814325"/>
              <a:ext cx="7920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DEM</a:t>
              </a:r>
            </a:p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Slope</a:t>
              </a:r>
            </a:p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Azimuth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392FA01-20AB-4E98-97A5-31E36FDEB959}"/>
              </a:ext>
            </a:extLst>
          </p:cNvPr>
          <p:cNvSpPr txBox="1"/>
          <p:nvPr/>
        </p:nvSpPr>
        <p:spPr>
          <a:xfrm>
            <a:off x="7329197" y="1431450"/>
            <a:ext cx="1800000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Wall-Quadrants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B04A417-CD9E-4D07-9CB6-1E3C515F66BA}"/>
              </a:ext>
            </a:extLst>
          </p:cNvPr>
          <p:cNvGrpSpPr/>
          <p:nvPr/>
        </p:nvGrpSpPr>
        <p:grpSpPr>
          <a:xfrm>
            <a:off x="7692972" y="1718531"/>
            <a:ext cx="1080000" cy="1185996"/>
            <a:chOff x="12619289" y="7388019"/>
            <a:chExt cx="1080000" cy="118599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933F20E-2A4C-4E54-B456-1DA5E7093B3E}"/>
                </a:ext>
              </a:extLst>
            </p:cNvPr>
            <p:cNvGrpSpPr/>
            <p:nvPr/>
          </p:nvGrpSpPr>
          <p:grpSpPr>
            <a:xfrm>
              <a:off x="12661589" y="8404738"/>
              <a:ext cx="995399" cy="169277"/>
              <a:chOff x="12661589" y="8404738"/>
              <a:chExt cx="995399" cy="16927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D95E74-9895-4DEA-8AC0-1E0E5822ACA7}"/>
                  </a:ext>
                </a:extLst>
              </p:cNvPr>
              <p:cNvSpPr txBox="1"/>
              <p:nvPr/>
            </p:nvSpPr>
            <p:spPr>
              <a:xfrm>
                <a:off x="12661589" y="8404738"/>
                <a:ext cx="18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E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0CD074E-CB74-4C78-9DDC-E6CDF0D77C05}"/>
                  </a:ext>
                </a:extLst>
              </p:cNvPr>
              <p:cNvSpPr txBox="1"/>
              <p:nvPr/>
            </p:nvSpPr>
            <p:spPr>
              <a:xfrm>
                <a:off x="13476988" y="8404738"/>
                <a:ext cx="18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W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FE07A50-D4B9-456C-8CA1-A7516892B141}"/>
                  </a:ext>
                </a:extLst>
              </p:cNvPr>
              <p:cNvSpPr txBox="1"/>
              <p:nvPr/>
            </p:nvSpPr>
            <p:spPr>
              <a:xfrm>
                <a:off x="12933213" y="8404738"/>
                <a:ext cx="18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N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FBB6FD6-2711-4C7A-BEB6-81C6282AF982}"/>
                  </a:ext>
                </a:extLst>
              </p:cNvPr>
              <p:cNvSpPr txBox="1"/>
              <p:nvPr/>
            </p:nvSpPr>
            <p:spPr>
              <a:xfrm>
                <a:off x="13205119" y="8404738"/>
                <a:ext cx="18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S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18CCC25-8799-4800-9FEF-BCBF9844F564}"/>
                </a:ext>
              </a:extLst>
            </p:cNvPr>
            <p:cNvGrpSpPr/>
            <p:nvPr/>
          </p:nvGrpSpPr>
          <p:grpSpPr>
            <a:xfrm>
              <a:off x="12619289" y="8337535"/>
              <a:ext cx="1080000" cy="61062"/>
              <a:chOff x="12619289" y="8337535"/>
              <a:chExt cx="1080000" cy="61062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F168A3E-DDFD-440E-A90B-555C9F03AE84}"/>
                  </a:ext>
                </a:extLst>
              </p:cNvPr>
              <p:cNvSpPr/>
              <p:nvPr/>
            </p:nvSpPr>
            <p:spPr>
              <a:xfrm>
                <a:off x="12619289" y="8337535"/>
                <a:ext cx="264601" cy="6106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F0E5E5C-0F55-4910-9E34-C080D0B97662}"/>
                  </a:ext>
                </a:extLst>
              </p:cNvPr>
              <p:cNvSpPr/>
              <p:nvPr/>
            </p:nvSpPr>
            <p:spPr>
              <a:xfrm>
                <a:off x="13162819" y="8337535"/>
                <a:ext cx="264601" cy="61062"/>
              </a:xfrm>
              <a:prstGeom prst="rect">
                <a:avLst/>
              </a:prstGeom>
              <a:solidFill>
                <a:srgbClr val="007F00"/>
              </a:solidFill>
              <a:ln>
                <a:solidFill>
                  <a:srgbClr val="00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3CBC69F-F12D-433A-913F-57D21C11CF25}"/>
                  </a:ext>
                </a:extLst>
              </p:cNvPr>
              <p:cNvSpPr/>
              <p:nvPr/>
            </p:nvSpPr>
            <p:spPr>
              <a:xfrm>
                <a:off x="12890913" y="8337535"/>
                <a:ext cx="264601" cy="61062"/>
              </a:xfrm>
              <a:prstGeom prst="rect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3D41256-7325-4327-9908-D40FD8F24E66}"/>
                  </a:ext>
                </a:extLst>
              </p:cNvPr>
              <p:cNvSpPr/>
              <p:nvPr/>
            </p:nvSpPr>
            <p:spPr>
              <a:xfrm>
                <a:off x="13434688" y="8337535"/>
                <a:ext cx="264601" cy="610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1FD9241-9E09-4AAE-9DD5-DBC1F6EC7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9590" y="7388019"/>
              <a:ext cx="1053539" cy="9000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F8FB7D9-6EFC-45FB-A3F6-ACBCE5CA87F8}"/>
              </a:ext>
            </a:extLst>
          </p:cNvPr>
          <p:cNvGrpSpPr/>
          <p:nvPr/>
        </p:nvGrpSpPr>
        <p:grpSpPr>
          <a:xfrm>
            <a:off x="371028" y="1718531"/>
            <a:ext cx="1355274" cy="1185999"/>
            <a:chOff x="6145459" y="7388019"/>
            <a:chExt cx="1355274" cy="1185999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5A9B3C4-59E6-4BDE-8EF3-42669D82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160" y="7388019"/>
              <a:ext cx="1051188" cy="90000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81C8AD3-4116-44E7-824B-C9AFF0E53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090"/>
            <a:stretch/>
          </p:blipFill>
          <p:spPr>
            <a:xfrm>
              <a:off x="6283096" y="8337535"/>
              <a:ext cx="1080000" cy="55035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480DA24-751B-4EC6-ABD0-014F3DFD08CB}"/>
                </a:ext>
              </a:extLst>
            </p:cNvPr>
            <p:cNvGrpSpPr/>
            <p:nvPr/>
          </p:nvGrpSpPr>
          <p:grpSpPr>
            <a:xfrm>
              <a:off x="6145459" y="8404741"/>
              <a:ext cx="1355274" cy="169277"/>
              <a:chOff x="21392071" y="15274057"/>
              <a:chExt cx="1355274" cy="169277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D38C876-3CCB-478C-A9E9-F714DB224D2D}"/>
                  </a:ext>
                </a:extLst>
              </p:cNvPr>
              <p:cNvSpPr txBox="1"/>
              <p:nvPr/>
            </p:nvSpPr>
            <p:spPr>
              <a:xfrm>
                <a:off x="21392071" y="15274057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-4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E869D0-792F-43A9-8919-01AE588B5C12}"/>
                  </a:ext>
                </a:extLst>
              </p:cNvPr>
              <p:cNvSpPr txBox="1"/>
              <p:nvPr/>
            </p:nvSpPr>
            <p:spPr>
              <a:xfrm>
                <a:off x="22387345" y="15274057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DFEBFB7-0D3E-476F-9189-0BDF3528A7C2}"/>
                  </a:ext>
                </a:extLst>
              </p:cNvPr>
              <p:cNvSpPr txBox="1"/>
              <p:nvPr/>
            </p:nvSpPr>
            <p:spPr>
              <a:xfrm>
                <a:off x="21889708" y="15274057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-2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9F204FD-4019-4D29-9CA4-777B6C80994B}"/>
              </a:ext>
            </a:extLst>
          </p:cNvPr>
          <p:cNvSpPr txBox="1"/>
          <p:nvPr/>
        </p:nvSpPr>
        <p:spPr>
          <a:xfrm>
            <a:off x="551744" y="1431450"/>
            <a:ext cx="993843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DEM [km]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87A7A4-0E2B-4CA7-89DA-DB9541A89C81}"/>
              </a:ext>
            </a:extLst>
          </p:cNvPr>
          <p:cNvSpPr txBox="1"/>
          <p:nvPr/>
        </p:nvSpPr>
        <p:spPr>
          <a:xfrm>
            <a:off x="5928209" y="1431450"/>
            <a:ext cx="1800000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Inner Structures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652811D-10C7-49B6-BE80-71E75882A0C4}"/>
              </a:ext>
            </a:extLst>
          </p:cNvPr>
          <p:cNvGrpSpPr/>
          <p:nvPr/>
        </p:nvGrpSpPr>
        <p:grpSpPr>
          <a:xfrm>
            <a:off x="6093699" y="1718531"/>
            <a:ext cx="1406460" cy="1196523"/>
            <a:chOff x="11130226" y="7377492"/>
            <a:chExt cx="1406460" cy="119652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002686D-F0EB-40BD-BDDD-C41ABCBB2F34}"/>
                </a:ext>
              </a:extLst>
            </p:cNvPr>
            <p:cNvGrpSpPr/>
            <p:nvPr/>
          </p:nvGrpSpPr>
          <p:grpSpPr>
            <a:xfrm>
              <a:off x="11130226" y="7388019"/>
              <a:ext cx="1406460" cy="1185996"/>
              <a:chOff x="11130226" y="7388019"/>
              <a:chExt cx="1406460" cy="1185996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3D9F209-5757-4BE2-812B-86575C7662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24736" y="8337535"/>
                <a:ext cx="1080000" cy="67551"/>
                <a:chOff x="7073227" y="11393510"/>
                <a:chExt cx="1726704" cy="108000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946005D-A8D8-4100-AA60-0D553F4E3DB5}"/>
                    </a:ext>
                  </a:extLst>
                </p:cNvPr>
                <p:cNvSpPr/>
                <p:nvPr/>
              </p:nvSpPr>
              <p:spPr>
                <a:xfrm>
                  <a:off x="7073227" y="11393510"/>
                  <a:ext cx="576000" cy="108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5875C552-B139-43B7-A057-29C6F94EF318}"/>
                    </a:ext>
                  </a:extLst>
                </p:cNvPr>
                <p:cNvSpPr/>
                <p:nvPr/>
              </p:nvSpPr>
              <p:spPr>
                <a:xfrm>
                  <a:off x="7649227" y="11393510"/>
                  <a:ext cx="576000" cy="108000"/>
                </a:xfrm>
                <a:prstGeom prst="rect">
                  <a:avLst/>
                </a:prstGeom>
                <a:solidFill>
                  <a:srgbClr val="519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74CBA21F-1888-4025-BFF9-6A4F2BA5CBA6}"/>
                    </a:ext>
                  </a:extLst>
                </p:cNvPr>
                <p:cNvSpPr/>
                <p:nvPr/>
              </p:nvSpPr>
              <p:spPr>
                <a:xfrm>
                  <a:off x="8223931" y="11393510"/>
                  <a:ext cx="576000" cy="108000"/>
                </a:xfrm>
                <a:prstGeom prst="rect">
                  <a:avLst/>
                </a:prstGeom>
                <a:solidFill>
                  <a:srgbClr val="FFCE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A33FCF0A-124B-498E-A645-5A6B9C79A577}"/>
                  </a:ext>
                </a:extLst>
              </p:cNvPr>
              <p:cNvGrpSpPr/>
              <p:nvPr/>
            </p:nvGrpSpPr>
            <p:grpSpPr>
              <a:xfrm>
                <a:off x="11130226" y="8404738"/>
                <a:ext cx="1406460" cy="169277"/>
                <a:chOff x="11130226" y="8404738"/>
                <a:chExt cx="1406460" cy="169277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113CED2-BA68-46FF-81B8-B8756549E11A}"/>
                    </a:ext>
                  </a:extLst>
                </p:cNvPr>
                <p:cNvSpPr txBox="1"/>
                <p:nvPr/>
              </p:nvSpPr>
              <p:spPr>
                <a:xfrm>
                  <a:off x="12140686" y="8404738"/>
                  <a:ext cx="396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wall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1C9B664-7CEC-4A68-9D5F-7D77D5838447}"/>
                    </a:ext>
                  </a:extLst>
                </p:cNvPr>
                <p:cNvSpPr txBox="1"/>
                <p:nvPr/>
              </p:nvSpPr>
              <p:spPr>
                <a:xfrm>
                  <a:off x="11576736" y="8404738"/>
                  <a:ext cx="576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Terrace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4F17CE1-198D-47F2-8F47-B5B197689A2A}"/>
                    </a:ext>
                  </a:extLst>
                </p:cNvPr>
                <p:cNvSpPr txBox="1"/>
                <p:nvPr/>
              </p:nvSpPr>
              <p:spPr>
                <a:xfrm>
                  <a:off x="11130226" y="8404738"/>
                  <a:ext cx="432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Floor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B748508-EBD7-44B1-B73E-8679DC4FA9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38315" y="7388019"/>
                <a:ext cx="1053539" cy="900000"/>
                <a:chOff x="13652818" y="12758135"/>
                <a:chExt cx="1685669" cy="1440000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04BD2CF-AF19-461C-A285-B407A085C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52818" y="12758135"/>
                  <a:ext cx="1685669" cy="1440000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3FF76897-3C49-482C-BF58-18143804B586}"/>
                    </a:ext>
                  </a:extLst>
                </p:cNvPr>
                <p:cNvSpPr/>
                <p:nvPr/>
              </p:nvSpPr>
              <p:spPr>
                <a:xfrm>
                  <a:off x="14424363" y="13418247"/>
                  <a:ext cx="180000" cy="180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516C59D-E3F5-4C1A-AC53-CB378E6F934A}"/>
                </a:ext>
              </a:extLst>
            </p:cNvPr>
            <p:cNvSpPr txBox="1"/>
            <p:nvPr/>
          </p:nvSpPr>
          <p:spPr>
            <a:xfrm>
              <a:off x="12051534" y="7377492"/>
              <a:ext cx="3240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rim</a:t>
              </a:r>
              <a:endParaRPr lang="ko-KR" altLang="en-US" sz="1200" dirty="0">
                <a:latin typeface="Noto Sans Medium" panose="020B0602040504020204" pitchFamily="34" charset="0"/>
                <a:cs typeface="Noto Sans Medium" panose="020B0602040504020204" pitchFamily="34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FA7F311-F33D-41FD-8E41-CBD617BC2FBF}"/>
              </a:ext>
            </a:extLst>
          </p:cNvPr>
          <p:cNvGrpSpPr/>
          <p:nvPr/>
        </p:nvGrpSpPr>
        <p:grpSpPr>
          <a:xfrm>
            <a:off x="394111" y="3291125"/>
            <a:ext cx="8371167" cy="2546883"/>
            <a:chOff x="401805" y="3338750"/>
            <a:chExt cx="8371167" cy="25468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151D4-B9BF-4B72-8B9B-DF42482975FC}"/>
                </a:ext>
              </a:extLst>
            </p:cNvPr>
            <p:cNvSpPr txBox="1"/>
            <p:nvPr/>
          </p:nvSpPr>
          <p:spPr>
            <a:xfrm rot="16200000">
              <a:off x="72374" y="3821757"/>
              <a:ext cx="947009" cy="288147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sz="1400" b="1" dirty="0"/>
                <a:t>Simple</a:t>
              </a:r>
              <a:endParaRPr lang="ko-KR" altLang="en-US" sz="14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7E9D94-28E6-40A6-AD76-3D1D15475E40}"/>
                </a:ext>
              </a:extLst>
            </p:cNvPr>
            <p:cNvSpPr txBox="1"/>
            <p:nvPr/>
          </p:nvSpPr>
          <p:spPr>
            <a:xfrm rot="16200000">
              <a:off x="-13386" y="5114478"/>
              <a:ext cx="1118530" cy="288147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sz="1400" b="1" dirty="0"/>
                <a:t>Complex</a:t>
              </a:r>
              <a:endParaRPr lang="ko-KR" altLang="en-US" sz="1600" b="1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307D6E7-3642-418F-8979-066E70112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971"/>
            <a:stretch/>
          </p:blipFill>
          <p:spPr>
            <a:xfrm>
              <a:off x="671388" y="3338750"/>
              <a:ext cx="8101584" cy="125416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65618C03-CEDF-4326-B9CF-EDF2B258F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971"/>
            <a:stretch/>
          </p:blipFill>
          <p:spPr>
            <a:xfrm>
              <a:off x="661334" y="4631471"/>
              <a:ext cx="8101584" cy="1254162"/>
            </a:xfrm>
            <a:prstGeom prst="rect">
              <a:avLst/>
            </a:prstGeom>
          </p:spPr>
        </p:pic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7960E39-E335-4E49-AF9F-EE39F3347F66}"/>
              </a:ext>
            </a:extLst>
          </p:cNvPr>
          <p:cNvSpPr/>
          <p:nvPr/>
        </p:nvSpPr>
        <p:spPr>
          <a:xfrm>
            <a:off x="612000" y="100800"/>
            <a:ext cx="504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5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2F2E1BA-5A2C-423E-970A-786EC30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Comparison with the previous study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E6B5B-E521-4724-A34F-AEBC2140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12--14,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AFDE85-F7B3-4283-8F03-EC47EFEF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KAS Fall Meeting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6FDE0-900E-4BCF-878E-A9AC8BA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B4B716-CB9A-4736-BE31-E680B9B0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26" y="1649160"/>
            <a:ext cx="3092547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638134-5F07-4246-ACE5-6961D3A9DE4C}"/>
              </a:ext>
            </a:extLst>
          </p:cNvPr>
          <p:cNvSpPr txBox="1"/>
          <p:nvPr/>
        </p:nvSpPr>
        <p:spPr>
          <a:xfrm>
            <a:off x="955726" y="1329672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66C7B-8C8E-4F61-9E92-E69C80AD17CA}"/>
              </a:ext>
            </a:extLst>
          </p:cNvPr>
          <p:cNvSpPr txBox="1"/>
          <p:nvPr/>
        </p:nvSpPr>
        <p:spPr>
          <a:xfrm>
            <a:off x="5221632" y="1329672"/>
            <a:ext cx="176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endParaRPr lang="ko-KR" altLang="en-US" sz="1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7249DF7-57B2-47E2-912A-539829B944BF}"/>
              </a:ext>
            </a:extLst>
          </p:cNvPr>
          <p:cNvSpPr txBox="1"/>
          <p:nvPr/>
        </p:nvSpPr>
        <p:spPr>
          <a:xfrm>
            <a:off x="4752000" y="4575606"/>
            <a:ext cx="37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Mean of slopes of all pixels on the wall</a:t>
            </a:r>
            <a:endParaRPr lang="ko-KR" altLang="en-US" sz="14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67ED80-9165-4254-BDEA-867DE6F979E5}"/>
              </a:ext>
            </a:extLst>
          </p:cNvPr>
          <p:cNvSpPr txBox="1"/>
          <p:nvPr/>
        </p:nvSpPr>
        <p:spPr>
          <a:xfrm>
            <a:off x="611999" y="4570162"/>
            <a:ext cx="37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Slope between two points</a:t>
            </a:r>
            <a:endParaRPr lang="ko-KR" altLang="en-US" sz="1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DDEB46B-0F99-428C-8714-B0A1AE96E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32" y="1676901"/>
            <a:ext cx="2840736" cy="284683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0E8914A-DA74-44F2-8306-6A38CC2E9F63}"/>
              </a:ext>
            </a:extLst>
          </p:cNvPr>
          <p:cNvGrpSpPr/>
          <p:nvPr/>
        </p:nvGrpSpPr>
        <p:grpSpPr>
          <a:xfrm>
            <a:off x="849384" y="5222127"/>
            <a:ext cx="1800000" cy="477930"/>
            <a:chOff x="1410109" y="5289363"/>
            <a:chExt cx="1800000" cy="47793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3F015C2-7E52-40C7-90A5-71659B585E46}"/>
                </a:ext>
              </a:extLst>
            </p:cNvPr>
            <p:cNvCxnSpPr>
              <a:cxnSpLocks/>
              <a:stCxn id="42" idx="0"/>
              <a:endCxn id="53" idx="0"/>
            </p:cNvCxnSpPr>
            <p:nvPr/>
          </p:nvCxnSpPr>
          <p:spPr>
            <a:xfrm>
              <a:off x="2118769" y="5767179"/>
              <a:ext cx="3826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E88412B-D963-4AF2-81AF-760CA5433ACD}"/>
                </a:ext>
              </a:extLst>
            </p:cNvPr>
            <p:cNvSpPr/>
            <p:nvPr/>
          </p:nvSpPr>
          <p:spPr>
            <a:xfrm flipH="1">
              <a:off x="141010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ABD7CE0-02D9-46B4-9021-B3D516384896}"/>
                </a:ext>
              </a:extLst>
            </p:cNvPr>
            <p:cNvCxnSpPr>
              <a:cxnSpLocks/>
              <a:stCxn id="42" idx="2"/>
              <a:endCxn id="42" idx="0"/>
            </p:cNvCxnSpPr>
            <p:nvPr/>
          </p:nvCxnSpPr>
          <p:spPr>
            <a:xfrm>
              <a:off x="1653949" y="5302359"/>
              <a:ext cx="464820" cy="4648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B04B595-13D6-41E7-A784-F876BAFCBBAC}"/>
                </a:ext>
              </a:extLst>
            </p:cNvPr>
            <p:cNvSpPr/>
            <p:nvPr/>
          </p:nvSpPr>
          <p:spPr>
            <a:xfrm>
              <a:off x="250144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722E61-ADA4-43B4-B1DE-2F01A82A3DBD}"/>
                </a:ext>
              </a:extLst>
            </p:cNvPr>
            <p:cNvCxnSpPr>
              <a:cxnSpLocks/>
              <a:stCxn id="53" idx="2"/>
              <a:endCxn id="53" idx="0"/>
            </p:cNvCxnSpPr>
            <p:nvPr/>
          </p:nvCxnSpPr>
          <p:spPr>
            <a:xfrm flipH="1">
              <a:off x="2501449" y="5302359"/>
              <a:ext cx="464820" cy="4648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7E9DA-2EFD-4A9C-B773-68DF735E75E0}"/>
                  </a:ext>
                </a:extLst>
              </p:cNvPr>
              <p:cNvSpPr txBox="1"/>
              <p:nvPr/>
            </p:nvSpPr>
            <p:spPr>
              <a:xfrm>
                <a:off x="1576985" y="5686286"/>
                <a:ext cx="944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7E9DA-2EFD-4A9C-B773-68DF735E7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85" y="5686286"/>
                <a:ext cx="944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8B7541E-980F-4270-8348-67D3086617B1}"/>
              </a:ext>
            </a:extLst>
          </p:cNvPr>
          <p:cNvCxnSpPr/>
          <p:nvPr/>
        </p:nvCxnSpPr>
        <p:spPr>
          <a:xfrm flipV="1">
            <a:off x="1741743" y="5092883"/>
            <a:ext cx="0" cy="90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C1EB770-99A6-46C0-8A6F-844078E4CE5F}"/>
              </a:ext>
            </a:extLst>
          </p:cNvPr>
          <p:cNvCxnSpPr>
            <a:cxnSpLocks/>
          </p:cNvCxnSpPr>
          <p:nvPr/>
        </p:nvCxnSpPr>
        <p:spPr>
          <a:xfrm>
            <a:off x="1741743" y="5992883"/>
            <a:ext cx="1080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BBFDF887-0B56-459D-A6F5-A62F536CA7F5}"/>
              </a:ext>
            </a:extLst>
          </p:cNvPr>
          <p:cNvSpPr/>
          <p:nvPr/>
        </p:nvSpPr>
        <p:spPr>
          <a:xfrm>
            <a:off x="2396709" y="51770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5C6C896-84EF-46C8-821F-93B35F1671E5}"/>
              </a:ext>
            </a:extLst>
          </p:cNvPr>
          <p:cNvSpPr/>
          <p:nvPr/>
        </p:nvSpPr>
        <p:spPr>
          <a:xfrm>
            <a:off x="1906657" y="56547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CBBDB4-8177-4398-B52E-EF11F1FB927C}"/>
                  </a:ext>
                </a:extLst>
              </p:cNvPr>
              <p:cNvSpPr txBox="1"/>
              <p:nvPr/>
            </p:nvSpPr>
            <p:spPr>
              <a:xfrm>
                <a:off x="1960703" y="4910271"/>
                <a:ext cx="944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CBBDB4-8177-4398-B52E-EF11F1FB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03" y="4910271"/>
                <a:ext cx="94401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D7A8CE-C617-4AF7-93B5-9488A018A3AD}"/>
                  </a:ext>
                </a:extLst>
              </p:cNvPr>
              <p:cNvSpPr txBox="1"/>
              <p:nvPr/>
            </p:nvSpPr>
            <p:spPr>
              <a:xfrm>
                <a:off x="2733771" y="5840174"/>
                <a:ext cx="35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D7A8CE-C617-4AF7-93B5-9488A018A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771" y="5840174"/>
                <a:ext cx="3525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75DBC-7BAD-40E6-9B86-541937E3E4FD}"/>
                  </a:ext>
                </a:extLst>
              </p:cNvPr>
              <p:cNvSpPr txBox="1"/>
              <p:nvPr/>
            </p:nvSpPr>
            <p:spPr>
              <a:xfrm>
                <a:off x="1441943" y="4931525"/>
                <a:ext cx="35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75DBC-7BAD-40E6-9B86-541937E3E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43" y="4931525"/>
                <a:ext cx="35255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A08689-BD0E-4E0C-9DC3-C5165B7ADDC7}"/>
                  </a:ext>
                </a:extLst>
              </p:cNvPr>
              <p:cNvSpPr txBox="1"/>
              <p:nvPr/>
            </p:nvSpPr>
            <p:spPr>
              <a:xfrm>
                <a:off x="2754427" y="5145790"/>
                <a:ext cx="1652344" cy="53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A08689-BD0E-4E0C-9DC3-C5165B7A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27" y="5145790"/>
                <a:ext cx="1652344" cy="5320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그룹 63">
            <a:extLst>
              <a:ext uri="{FF2B5EF4-FFF2-40B4-BE49-F238E27FC236}">
                <a16:creationId xmlns:a16="http://schemas.microsoft.com/office/drawing/2014/main" id="{58664377-2F40-4DAA-9261-CE82DA099EF1}"/>
              </a:ext>
            </a:extLst>
          </p:cNvPr>
          <p:cNvGrpSpPr/>
          <p:nvPr/>
        </p:nvGrpSpPr>
        <p:grpSpPr>
          <a:xfrm>
            <a:off x="4809384" y="5222127"/>
            <a:ext cx="1800000" cy="477930"/>
            <a:chOff x="1410109" y="5289363"/>
            <a:chExt cx="1800000" cy="47793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F9FF0E9-CAC2-43FD-91A2-E2EBC232C310}"/>
                </a:ext>
              </a:extLst>
            </p:cNvPr>
            <p:cNvCxnSpPr>
              <a:cxnSpLocks/>
              <a:stCxn id="66" idx="0"/>
              <a:endCxn id="67" idx="0"/>
            </p:cNvCxnSpPr>
            <p:nvPr/>
          </p:nvCxnSpPr>
          <p:spPr>
            <a:xfrm>
              <a:off x="2118769" y="5767179"/>
              <a:ext cx="3826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16547C0-0E1E-44AA-879F-15C18901AF6F}"/>
                </a:ext>
              </a:extLst>
            </p:cNvPr>
            <p:cNvSpPr/>
            <p:nvPr/>
          </p:nvSpPr>
          <p:spPr>
            <a:xfrm flipH="1">
              <a:off x="141010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AF6C193-DA02-45FF-B669-82383B3FFC1D}"/>
                </a:ext>
              </a:extLst>
            </p:cNvPr>
            <p:cNvSpPr/>
            <p:nvPr/>
          </p:nvSpPr>
          <p:spPr>
            <a:xfrm>
              <a:off x="250144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C73616BD-10CB-4743-8B28-EB4A35FFE07E}"/>
              </a:ext>
            </a:extLst>
          </p:cNvPr>
          <p:cNvSpPr/>
          <p:nvPr/>
        </p:nvSpPr>
        <p:spPr>
          <a:xfrm>
            <a:off x="6134459" y="556881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69F16F-9E6A-427A-86C6-00EAFF872B21}"/>
              </a:ext>
            </a:extLst>
          </p:cNvPr>
          <p:cNvSpPr/>
          <p:nvPr/>
        </p:nvSpPr>
        <p:spPr>
          <a:xfrm>
            <a:off x="6248704" y="53586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02CC7D-9C1C-46DE-AD8C-3DC808DE98DA}"/>
                  </a:ext>
                </a:extLst>
              </p:cNvPr>
              <p:cNvSpPr txBox="1"/>
              <p:nvPr/>
            </p:nvSpPr>
            <p:spPr>
              <a:xfrm>
                <a:off x="6043469" y="5592965"/>
                <a:ext cx="27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02CC7D-9C1C-46DE-AD8C-3DC808DE9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469" y="5592965"/>
                <a:ext cx="277235" cy="307777"/>
              </a:xfrm>
              <a:prstGeom prst="rect">
                <a:avLst/>
              </a:prstGeom>
              <a:blipFill>
                <a:blip r:embed="rId10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838CB-1820-4DE6-9C89-AE63CB4E6105}"/>
                  </a:ext>
                </a:extLst>
              </p:cNvPr>
              <p:cNvSpPr txBox="1"/>
              <p:nvPr/>
            </p:nvSpPr>
            <p:spPr>
              <a:xfrm>
                <a:off x="6228386" y="5333037"/>
                <a:ext cx="27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838CB-1820-4DE6-9C89-AE63CB4E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86" y="5333037"/>
                <a:ext cx="277235" cy="307777"/>
              </a:xfrm>
              <a:prstGeom prst="rect">
                <a:avLst/>
              </a:prstGeom>
              <a:blipFill>
                <a:blip r:embed="rId11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1322B72-2F3F-467F-85B5-089EEAB65851}"/>
                  </a:ext>
                </a:extLst>
              </p:cNvPr>
              <p:cNvSpPr txBox="1"/>
              <p:nvPr/>
            </p:nvSpPr>
            <p:spPr>
              <a:xfrm>
                <a:off x="6665453" y="5018832"/>
                <a:ext cx="1839127" cy="78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1322B72-2F3F-467F-85B5-089EEAB65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53" y="5018832"/>
                <a:ext cx="1839127" cy="7859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67E3DC-2D2E-4B49-810E-3D2942F2B4AC}"/>
              </a:ext>
            </a:extLst>
          </p:cNvPr>
          <p:cNvSpPr/>
          <p:nvPr/>
        </p:nvSpPr>
        <p:spPr>
          <a:xfrm>
            <a:off x="612000" y="100800"/>
            <a:ext cx="576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kilhobaek-blue">
  <a:themeElements>
    <a:clrScheme name="khbaek - grey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625757"/>
      </a:accent1>
      <a:accent2>
        <a:srgbClr val="9D8F8F"/>
      </a:accent2>
      <a:accent3>
        <a:srgbClr val="BCBAB8"/>
      </a:accent3>
      <a:accent4>
        <a:srgbClr val="F9F9F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Noto Sans Black"/>
        <a:ea typeface="배달의민족 도현"/>
        <a:cs typeface=""/>
      </a:majorFont>
      <a:minorFont>
        <a:latin typeface="Noto Sans Medium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lhobaek-blue" id="{BD1D0A74-3B66-45C8-8D97-B779F044A890}" vid="{2A8807C6-E382-4877-8FDF-4D0B9BB9D56E}"/>
    </a:ext>
  </a:extLst>
</a:theme>
</file>

<file path=ppt/theme/theme2.xml><?xml version="1.0" encoding="utf-8"?>
<a:theme xmlns:a="http://schemas.openxmlformats.org/drawingml/2006/main" name="5_master">
  <a:themeElements>
    <a:clrScheme name="khbaek - grey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625757"/>
      </a:accent1>
      <a:accent2>
        <a:srgbClr val="9D8F8F"/>
      </a:accent2>
      <a:accent3>
        <a:srgbClr val="BCBAB8"/>
      </a:accent3>
      <a:accent4>
        <a:srgbClr val="F9F9F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Noto Sans Black"/>
        <a:ea typeface="배달의민족 도현"/>
        <a:cs typeface=""/>
      </a:majorFont>
      <a:minorFont>
        <a:latin typeface="Noto Sans Medium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kilhobaek-blue</Template>
  <TotalTime>10443</TotalTime>
  <Words>1036</Words>
  <Application>Microsoft Office PowerPoint</Application>
  <PresentationFormat>화면 슬라이드 쇼(4:3)</PresentationFormat>
  <Paragraphs>325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Noto Sans Medium</vt:lpstr>
      <vt:lpstr>Noto Sans Black</vt:lpstr>
      <vt:lpstr>Wingdings</vt:lpstr>
      <vt:lpstr>맑은 고딕</vt:lpstr>
      <vt:lpstr>Cambria Math</vt:lpstr>
      <vt:lpstr>Arial</vt:lpstr>
      <vt:lpstr>kilhobaek-blue</vt:lpstr>
      <vt:lpstr>5_master</vt:lpstr>
      <vt:lpstr>A Study on Asymmetric Space Weathering with an Updated Lunar Crater List</vt:lpstr>
      <vt:lpstr>Research about the Moon</vt:lpstr>
      <vt:lpstr>Astronomical Perspective</vt:lpstr>
      <vt:lpstr>Recent Studies</vt:lpstr>
      <vt:lpstr>Database &amp; Global Map</vt:lpstr>
      <vt:lpstr>Craters &amp; Properties</vt:lpstr>
      <vt:lpstr>Analysis using crater wall-quadrants</vt:lpstr>
      <vt:lpstr>Algorithms to define crater features</vt:lpstr>
      <vt:lpstr>Comparison with the previous study</vt:lpstr>
      <vt:lpstr>Improvements</vt:lpstr>
      <vt:lpstr>Reproduction</vt:lpstr>
      <vt:lpstr>Detailed Analysis</vt:lpstr>
      <vt:lpstr>Summary &amp; Future Work</vt:lpstr>
      <vt:lpstr>Supplements</vt:lpstr>
      <vt:lpstr>Supplements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백길호</dc:creator>
  <cp:lastModifiedBy>kilho baek</cp:lastModifiedBy>
  <cp:revision>434</cp:revision>
  <dcterms:created xsi:type="dcterms:W3CDTF">2021-10-05T07:15:16Z</dcterms:created>
  <dcterms:modified xsi:type="dcterms:W3CDTF">2024-04-19T03:01:24Z</dcterms:modified>
</cp:coreProperties>
</file>